
<file path=[Content_Types].xml><?xml version="1.0" encoding="utf-8"?>
<Types xmlns="http://schemas.openxmlformats.org/package/2006/content-types">
  <Default Extension="bin"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0" r:id="rId2"/>
  </p:sldMasterIdLst>
  <p:notesMasterIdLst>
    <p:notesMasterId r:id="rId2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1" autoAdjust="0"/>
    <p:restoredTop sz="85696" autoAdjust="0"/>
  </p:normalViewPr>
  <p:slideViewPr>
    <p:cSldViewPr snapToGrid="0">
      <p:cViewPr varScale="1">
        <p:scale>
          <a:sx n="62" d="100"/>
          <a:sy n="62" d="100"/>
        </p:scale>
        <p:origin x="852"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C20BB3-3CCB-4FE5-991B-82F6BCB48AF3}" type="datetimeFigureOut">
              <a:rPr lang="en-US" smtClean="0"/>
              <a:t>8/22/2019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746DE6-3336-457D-A091-FA20AC1C536E}" type="slidenum">
              <a:rPr lang="en-US" smtClean="0"/>
              <a:t>‹#›</a:t>
            </a:fld>
            <a:endParaRPr lang="en-US"/>
          </a:p>
        </p:txBody>
      </p:sp>
    </p:spTree>
    <p:extLst>
      <p:ext uri="{BB962C8B-B14F-4D97-AF65-F5344CB8AC3E}">
        <p14:creationId xmlns:p14="http://schemas.microsoft.com/office/powerpoint/2010/main" val="2659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QuickStarter has created an outline to help you get started on your presentation. Some slides include information here in the notes to provide additional topics for you to research.</a:t>
            </a:r>
          </a:p>
          <a:p>
            <a:endParaRPr lang="en-US" dirty="0"/>
          </a:p>
          <a:p>
            <a:r>
              <a:rPr lang="en-US" dirty="0"/>
              <a:t>Summary:</a:t>
            </a:r>
          </a:p>
          <a:p>
            <a:r>
              <a:rPr lang="en-US" dirty="0"/>
              <a:t>Paris is the capital and most populous city of France, with an area of 105 square kilometres and an official estimated population of 2,140,526 residents as of 1 January 2019. Since the 17th century, Paris has been one of Europe's major centres of finance, diplomacy, commerce, fashion, science, and the arts. The City of Paris is the centre and seat of government of the Île-de-France, or Paris Region, which has an estimated official 2019 population of 12,213,364, or about 18 percent of the population of France. The Paris Region had a GDP of €709 billion in 2017. According to the Economist Intelligence Unit Worldwide Cost of Living Survey in 2018, Paris was the second most expensive city in the world, after Singapore, and ahead of Zürich, Hong Kong, Oslo and Geneva. Another source ranked Paris as most expensive, on a par with Singapore and Hong Kong, in 2018.</a:t>
            </a:r>
          </a:p>
          <a:p>
            <a:endParaRPr lang="en-US" dirty="0"/>
          </a:p>
          <a:p>
            <a:r>
              <a:rPr lang="en-US" dirty="0"/>
              <a:t>More key facts:</a:t>
            </a:r>
          </a:p>
          <a:p>
            <a:pPr marL="171450" indent="-171450">
              <a:buFont typeface="Arial" panose="020B0604020202020204" pitchFamily="34" charset="0"/>
              <a:buChar char="•"/>
            </a:pPr>
            <a:r>
              <a:rPr lang="en-US" b="1" dirty="0"/>
              <a:t>Colleges and universities: </a:t>
            </a:r>
            <a:r>
              <a:rPr lang="en-US" dirty="0"/>
              <a:t>University of Paris, Le Cordon Bleu, Sciences Po, Paris-Sorbonne University, École Normale Supérieure, Pierre and Marie Curie University, American University of Paris, Conservatoire de Paris, Paris Diderot University, Collège de France, Pantheon-Sorbonne University, Paris Descartes University, Institut national des langues et civilisations orientales, Paris Dauphine University, University of Paris III: Sorbonne Nouvelle, Mines ParisTech, Conservatoire national des arts et métiers, Paris 8 University, Pantheon-Assas University, Paris School of Economics, Supélec, School for Advanced Studies in the Social Sciences, École des ponts ParisTech, Arts et Métiers ParisTech, Agro ParisTech, Institut Catholique de Paris, American Graduate School in Paris, École nationale supérieure des arts décoratifs, ENSTA ParisTech, École Boulle, ISG Business School, University of London Institute in Paris, Institut supérieur du commerce de Paris, Chimie ParisTech, ESIEE Paris, École Spéciale des Travaux Publics, University of France, College of Sorbonne, Institut supérieur d'électronique de Paris, École normale supérieure Paris-Saclay, St. Sergius Orthodox Theological Institute, Ecole de Management Léonard De Vinci, European Business School Paris, ESPCI ParisTech, École Spéciale d'Architecture, Collège des Ingénieurs, CNSAD, Institut national agronomique Paris Grignon, Conservatoire Rachmaninoff</a:t>
            </a:r>
          </a:p>
        </p:txBody>
      </p:sp>
      <p:sp>
        <p:nvSpPr>
          <p:cNvPr id="4" name="Slide Number Placeholder 3"/>
          <p:cNvSpPr>
            <a:spLocks noGrp="1"/>
          </p:cNvSpPr>
          <p:nvPr>
            <p:ph type="sldNum" sz="quarter" idx="10"/>
          </p:nvPr>
        </p:nvSpPr>
        <p:spPr/>
        <p:txBody>
          <a:bodyPr/>
          <a:lstStyle/>
          <a:p>
            <a:fld id="{E0746DE6-3336-457D-A091-FA20AC1C536E}" type="slidenum">
              <a:rPr lang="en-US" smtClean="0"/>
              <a:t>1</a:t>
            </a:fld>
            <a:endParaRPr lang="en-US"/>
          </a:p>
        </p:txBody>
      </p:sp>
    </p:spTree>
    <p:extLst>
      <p:ext uri="{BB962C8B-B14F-4D97-AF65-F5344CB8AC3E}">
        <p14:creationId xmlns:p14="http://schemas.microsoft.com/office/powerpoint/2010/main" val="140355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Libraries</a:t>
            </a:r>
          </a:p>
        </p:txBody>
      </p:sp>
      <p:sp>
        <p:nvSpPr>
          <p:cNvPr id="4" name="Slide Number Placeholder 3"/>
          <p:cNvSpPr>
            <a:spLocks noGrp="1"/>
          </p:cNvSpPr>
          <p:nvPr>
            <p:ph type="sldNum" sz="quarter" idx="10"/>
          </p:nvPr>
        </p:nvSpPr>
        <p:spPr/>
        <p:txBody>
          <a:bodyPr/>
          <a:lstStyle/>
          <a:p>
            <a:fld id="{E0746DE6-3336-457D-A091-FA20AC1C536E}" type="slidenum">
              <a:rPr lang="en-US" smtClean="0"/>
              <a:t>15</a:t>
            </a:fld>
            <a:endParaRPr lang="en-US"/>
          </a:p>
        </p:txBody>
      </p:sp>
    </p:spTree>
    <p:extLst>
      <p:ext uri="{BB962C8B-B14F-4D97-AF65-F5344CB8AC3E}">
        <p14:creationId xmlns:p14="http://schemas.microsoft.com/office/powerpoint/2010/main" val="1066364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Transport</a:t>
            </a:r>
          </a:p>
          <a:p>
            <a:pPr marL="171450" indent="-171450">
              <a:buFont typeface="Arial" panose="020B0604020202020204" pitchFamily="34" charset="0"/>
              <a:buChar char="•"/>
            </a:pPr>
            <a:r>
              <a:rPr lang="en-US" dirty="0"/>
              <a:t>Electricity</a:t>
            </a:r>
          </a:p>
          <a:p>
            <a:pPr marL="171450" indent="-171450">
              <a:buFont typeface="Arial" panose="020B0604020202020204" pitchFamily="34" charset="0"/>
              <a:buChar char="•"/>
            </a:pPr>
            <a:r>
              <a:rPr lang="en-US" dirty="0"/>
              <a:t>Water and sanitation</a:t>
            </a:r>
          </a:p>
          <a:p>
            <a:pPr marL="171450" indent="-171450">
              <a:buFont typeface="Arial" panose="020B0604020202020204" pitchFamily="34" charset="0"/>
              <a:buChar char="•"/>
            </a:pPr>
            <a:r>
              <a:rPr lang="en-US" dirty="0"/>
              <a:t>Parks and gardens</a:t>
            </a:r>
          </a:p>
          <a:p>
            <a:pPr marL="171450" indent="-171450">
              <a:buFont typeface="Arial" panose="020B0604020202020204" pitchFamily="34" charset="0"/>
              <a:buChar char="•"/>
            </a:pPr>
            <a:r>
              <a:rPr lang="en-US" dirty="0"/>
              <a:t>Cemeteries</a:t>
            </a:r>
          </a:p>
        </p:txBody>
      </p:sp>
      <p:sp>
        <p:nvSpPr>
          <p:cNvPr id="4" name="Slide Number Placeholder 3"/>
          <p:cNvSpPr>
            <a:spLocks noGrp="1"/>
          </p:cNvSpPr>
          <p:nvPr>
            <p:ph type="sldNum" sz="quarter" idx="10"/>
          </p:nvPr>
        </p:nvSpPr>
        <p:spPr/>
        <p:txBody>
          <a:bodyPr/>
          <a:lstStyle/>
          <a:p>
            <a:fld id="{E0746DE6-3336-457D-A091-FA20AC1C536E}" type="slidenum">
              <a:rPr lang="en-US" smtClean="0"/>
              <a:t>17</a:t>
            </a:fld>
            <a:endParaRPr lang="en-US"/>
          </a:p>
        </p:txBody>
      </p:sp>
    </p:spTree>
    <p:extLst>
      <p:ext uri="{BB962C8B-B14F-4D97-AF65-F5344CB8AC3E}">
        <p14:creationId xmlns:p14="http://schemas.microsoft.com/office/powerpoint/2010/main" val="415323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Twin towns and partner cities</a:t>
            </a:r>
          </a:p>
          <a:p>
            <a:pPr marL="171450" indent="-171450">
              <a:buFont typeface="Arial" panose="020B0604020202020204" pitchFamily="34" charset="0"/>
              <a:buChar char="•"/>
            </a:pPr>
            <a:r>
              <a:rPr lang="en-US" dirty="0"/>
              <a:t>Other relationships</a:t>
            </a:r>
          </a:p>
        </p:txBody>
      </p:sp>
      <p:sp>
        <p:nvSpPr>
          <p:cNvPr id="4" name="Slide Number Placeholder 3"/>
          <p:cNvSpPr>
            <a:spLocks noGrp="1"/>
          </p:cNvSpPr>
          <p:nvPr>
            <p:ph type="sldNum" sz="quarter" idx="10"/>
          </p:nvPr>
        </p:nvSpPr>
        <p:spPr/>
        <p:txBody>
          <a:bodyPr/>
          <a:lstStyle/>
          <a:p>
            <a:fld id="{E0746DE6-3336-457D-A091-FA20AC1C536E}" type="slidenum">
              <a:rPr lang="en-US" smtClean="0"/>
              <a:t>20</a:t>
            </a:fld>
            <a:endParaRPr lang="en-US"/>
          </a:p>
        </p:txBody>
      </p:sp>
    </p:spTree>
    <p:extLst>
      <p:ext uri="{BB962C8B-B14F-4D97-AF65-F5344CB8AC3E}">
        <p14:creationId xmlns:p14="http://schemas.microsoft.com/office/powerpoint/2010/main" val="1141239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Origins</a:t>
            </a:r>
          </a:p>
          <a:p>
            <a:pPr marL="171450" indent="-171450">
              <a:buFont typeface="Arial" panose="020B0604020202020204" pitchFamily="34" charset="0"/>
              <a:buChar char="•"/>
            </a:pPr>
            <a:r>
              <a:rPr lang="en-US" dirty="0"/>
              <a:t>Middle Ages to Louis XIV</a:t>
            </a:r>
          </a:p>
          <a:p>
            <a:pPr marL="171450" indent="-171450">
              <a:buFont typeface="Arial" panose="020B0604020202020204" pitchFamily="34" charset="0"/>
              <a:buChar char="•"/>
            </a:pPr>
            <a:r>
              <a:rPr lang="en-US" dirty="0"/>
              <a:t>18th and 19th centuries</a:t>
            </a:r>
          </a:p>
          <a:p>
            <a:pPr marL="171450" indent="-171450">
              <a:buFont typeface="Arial" panose="020B0604020202020204" pitchFamily="34" charset="0"/>
              <a:buChar char="•"/>
            </a:pPr>
            <a:r>
              <a:rPr lang="en-US" dirty="0"/>
              <a:t>20th and 21st centuries</a:t>
            </a:r>
          </a:p>
        </p:txBody>
      </p:sp>
      <p:sp>
        <p:nvSpPr>
          <p:cNvPr id="4" name="Slide Number Placeholder 3"/>
          <p:cNvSpPr>
            <a:spLocks noGrp="1"/>
          </p:cNvSpPr>
          <p:nvPr>
            <p:ph type="sldNum" sz="quarter" idx="10"/>
          </p:nvPr>
        </p:nvSpPr>
        <p:spPr/>
        <p:txBody>
          <a:bodyPr/>
          <a:lstStyle/>
          <a:p>
            <a:fld id="{E0746DE6-3336-457D-A091-FA20AC1C536E}" type="slidenum">
              <a:rPr lang="en-US" smtClean="0"/>
              <a:t>6</a:t>
            </a:fld>
            <a:endParaRPr lang="en-US"/>
          </a:p>
        </p:txBody>
      </p:sp>
    </p:spTree>
    <p:extLst>
      <p:ext uri="{BB962C8B-B14F-4D97-AF65-F5344CB8AC3E}">
        <p14:creationId xmlns:p14="http://schemas.microsoft.com/office/powerpoint/2010/main" val="939785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Climate</a:t>
            </a:r>
          </a:p>
        </p:txBody>
      </p:sp>
      <p:sp>
        <p:nvSpPr>
          <p:cNvPr id="4" name="Slide Number Placeholder 3"/>
          <p:cNvSpPr>
            <a:spLocks noGrp="1"/>
          </p:cNvSpPr>
          <p:nvPr>
            <p:ph type="sldNum" sz="quarter" idx="10"/>
          </p:nvPr>
        </p:nvSpPr>
        <p:spPr/>
        <p:txBody>
          <a:bodyPr/>
          <a:lstStyle/>
          <a:p>
            <a:fld id="{E0746DE6-3336-457D-A091-FA20AC1C536E}" type="slidenum">
              <a:rPr lang="en-US" smtClean="0"/>
              <a:t>7</a:t>
            </a:fld>
            <a:endParaRPr lang="en-US"/>
          </a:p>
        </p:txBody>
      </p:sp>
    </p:spTree>
    <p:extLst>
      <p:ext uri="{BB962C8B-B14F-4D97-AF65-F5344CB8AC3E}">
        <p14:creationId xmlns:p14="http://schemas.microsoft.com/office/powerpoint/2010/main" val="520629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City government</a:t>
            </a:r>
          </a:p>
          <a:p>
            <a:pPr marL="171450" indent="-171450">
              <a:buFont typeface="Arial" panose="020B0604020202020204" pitchFamily="34" charset="0"/>
              <a:buChar char="•"/>
            </a:pPr>
            <a:r>
              <a:rPr lang="en-US" dirty="0"/>
              <a:t>Métropole du Grand Paris</a:t>
            </a:r>
          </a:p>
          <a:p>
            <a:pPr marL="171450" indent="-171450">
              <a:buFont typeface="Arial" panose="020B0604020202020204" pitchFamily="34" charset="0"/>
              <a:buChar char="•"/>
            </a:pPr>
            <a:r>
              <a:rPr lang="en-US" dirty="0"/>
              <a:t>Regional government</a:t>
            </a:r>
          </a:p>
          <a:p>
            <a:pPr marL="171450" indent="-171450">
              <a:buFont typeface="Arial" panose="020B0604020202020204" pitchFamily="34" charset="0"/>
              <a:buChar char="•"/>
            </a:pPr>
            <a:r>
              <a:rPr lang="en-US" dirty="0"/>
              <a:t>National government</a:t>
            </a:r>
          </a:p>
          <a:p>
            <a:pPr marL="171450" indent="-171450">
              <a:buFont typeface="Arial" panose="020B0604020202020204" pitchFamily="34" charset="0"/>
              <a:buChar char="•"/>
            </a:pPr>
            <a:r>
              <a:rPr lang="en-US" dirty="0"/>
              <a:t>Police force</a:t>
            </a:r>
          </a:p>
        </p:txBody>
      </p:sp>
      <p:sp>
        <p:nvSpPr>
          <p:cNvPr id="4" name="Slide Number Placeholder 3"/>
          <p:cNvSpPr>
            <a:spLocks noGrp="1"/>
          </p:cNvSpPr>
          <p:nvPr>
            <p:ph type="sldNum" sz="quarter" idx="10"/>
          </p:nvPr>
        </p:nvSpPr>
        <p:spPr/>
        <p:txBody>
          <a:bodyPr/>
          <a:lstStyle/>
          <a:p>
            <a:fld id="{E0746DE6-3336-457D-A091-FA20AC1C536E}" type="slidenum">
              <a:rPr lang="en-US" smtClean="0"/>
              <a:t>8</a:t>
            </a:fld>
            <a:endParaRPr lang="en-US"/>
          </a:p>
        </p:txBody>
      </p:sp>
    </p:spTree>
    <p:extLst>
      <p:ext uri="{BB962C8B-B14F-4D97-AF65-F5344CB8AC3E}">
        <p14:creationId xmlns:p14="http://schemas.microsoft.com/office/powerpoint/2010/main" val="1478429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Urbanism and architecture</a:t>
            </a:r>
          </a:p>
          <a:p>
            <a:pPr marL="171450" indent="-171450">
              <a:buFont typeface="Arial" panose="020B0604020202020204" pitchFamily="34" charset="0"/>
              <a:buChar char="•"/>
            </a:pPr>
            <a:r>
              <a:rPr lang="en-US" dirty="0"/>
              <a:t>Housing</a:t>
            </a:r>
          </a:p>
          <a:p>
            <a:pPr marL="171450" indent="-171450">
              <a:buFont typeface="Arial" panose="020B0604020202020204" pitchFamily="34" charset="0"/>
              <a:buChar char="•"/>
            </a:pPr>
            <a:r>
              <a:rPr lang="en-US" dirty="0"/>
              <a:t>Paris and its suburbs</a:t>
            </a:r>
          </a:p>
        </p:txBody>
      </p:sp>
      <p:sp>
        <p:nvSpPr>
          <p:cNvPr id="4" name="Slide Number Placeholder 3"/>
          <p:cNvSpPr>
            <a:spLocks noGrp="1"/>
          </p:cNvSpPr>
          <p:nvPr>
            <p:ph type="sldNum" sz="quarter" idx="10"/>
          </p:nvPr>
        </p:nvSpPr>
        <p:spPr/>
        <p:txBody>
          <a:bodyPr/>
          <a:lstStyle/>
          <a:p>
            <a:fld id="{E0746DE6-3336-457D-A091-FA20AC1C536E}" type="slidenum">
              <a:rPr lang="en-US" smtClean="0"/>
              <a:t>9</a:t>
            </a:fld>
            <a:endParaRPr lang="en-US"/>
          </a:p>
        </p:txBody>
      </p:sp>
    </p:spTree>
    <p:extLst>
      <p:ext uri="{BB962C8B-B14F-4D97-AF65-F5344CB8AC3E}">
        <p14:creationId xmlns:p14="http://schemas.microsoft.com/office/powerpoint/2010/main" val="1059273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Migration</a:t>
            </a:r>
          </a:p>
          <a:p>
            <a:pPr marL="171450" indent="-171450">
              <a:buFont typeface="Arial" panose="020B0604020202020204" pitchFamily="34" charset="0"/>
              <a:buChar char="•"/>
            </a:pPr>
            <a:r>
              <a:rPr lang="en-US" dirty="0"/>
              <a:t>Religion</a:t>
            </a:r>
          </a:p>
        </p:txBody>
      </p:sp>
      <p:sp>
        <p:nvSpPr>
          <p:cNvPr id="4" name="Slide Number Placeholder 3"/>
          <p:cNvSpPr>
            <a:spLocks noGrp="1"/>
          </p:cNvSpPr>
          <p:nvPr>
            <p:ph type="sldNum" sz="quarter" idx="10"/>
          </p:nvPr>
        </p:nvSpPr>
        <p:spPr/>
        <p:txBody>
          <a:bodyPr/>
          <a:lstStyle/>
          <a:p>
            <a:fld id="{E0746DE6-3336-457D-A091-FA20AC1C536E}" type="slidenum">
              <a:rPr lang="en-US" smtClean="0"/>
              <a:t>10</a:t>
            </a:fld>
            <a:endParaRPr lang="en-US"/>
          </a:p>
        </p:txBody>
      </p:sp>
    </p:spTree>
    <p:extLst>
      <p:ext uri="{BB962C8B-B14F-4D97-AF65-F5344CB8AC3E}">
        <p14:creationId xmlns:p14="http://schemas.microsoft.com/office/powerpoint/2010/main" val="2017073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Employment</a:t>
            </a:r>
          </a:p>
          <a:p>
            <a:pPr marL="171450" indent="-171450">
              <a:buFont typeface="Arial" panose="020B0604020202020204" pitchFamily="34" charset="0"/>
              <a:buChar char="•"/>
            </a:pPr>
            <a:r>
              <a:rPr lang="en-US" dirty="0"/>
              <a:t>Unemployment</a:t>
            </a:r>
          </a:p>
          <a:p>
            <a:pPr marL="171450" indent="-171450">
              <a:buFont typeface="Arial" panose="020B0604020202020204" pitchFamily="34" charset="0"/>
              <a:buChar char="•"/>
            </a:pPr>
            <a:r>
              <a:rPr lang="en-US" dirty="0"/>
              <a:t>Incomes</a:t>
            </a:r>
          </a:p>
        </p:txBody>
      </p:sp>
      <p:sp>
        <p:nvSpPr>
          <p:cNvPr id="4" name="Slide Number Placeholder 3"/>
          <p:cNvSpPr>
            <a:spLocks noGrp="1"/>
          </p:cNvSpPr>
          <p:nvPr>
            <p:ph type="sldNum" sz="quarter" idx="10"/>
          </p:nvPr>
        </p:nvSpPr>
        <p:spPr/>
        <p:txBody>
          <a:bodyPr/>
          <a:lstStyle/>
          <a:p>
            <a:fld id="{E0746DE6-3336-457D-A091-FA20AC1C536E}" type="slidenum">
              <a:rPr lang="en-US" smtClean="0"/>
              <a:t>12</a:t>
            </a:fld>
            <a:endParaRPr lang="en-US"/>
          </a:p>
        </p:txBody>
      </p:sp>
    </p:spTree>
    <p:extLst>
      <p:ext uri="{BB962C8B-B14F-4D97-AF65-F5344CB8AC3E}">
        <p14:creationId xmlns:p14="http://schemas.microsoft.com/office/powerpoint/2010/main" val="1178760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Monuments and attractions</a:t>
            </a:r>
          </a:p>
          <a:p>
            <a:pPr marL="171450" indent="-171450">
              <a:buFont typeface="Arial" panose="020B0604020202020204" pitchFamily="34" charset="0"/>
              <a:buChar char="•"/>
            </a:pPr>
            <a:r>
              <a:rPr lang="en-US" dirty="0"/>
              <a:t>Hotels</a:t>
            </a:r>
          </a:p>
        </p:txBody>
      </p:sp>
      <p:sp>
        <p:nvSpPr>
          <p:cNvPr id="4" name="Slide Number Placeholder 3"/>
          <p:cNvSpPr>
            <a:spLocks noGrp="1"/>
          </p:cNvSpPr>
          <p:nvPr>
            <p:ph type="sldNum" sz="quarter" idx="10"/>
          </p:nvPr>
        </p:nvSpPr>
        <p:spPr/>
        <p:txBody>
          <a:bodyPr/>
          <a:lstStyle/>
          <a:p>
            <a:fld id="{E0746DE6-3336-457D-A091-FA20AC1C536E}" type="slidenum">
              <a:rPr lang="en-US" smtClean="0"/>
              <a:t>13</a:t>
            </a:fld>
            <a:endParaRPr lang="en-US"/>
          </a:p>
        </p:txBody>
      </p:sp>
    </p:spTree>
    <p:extLst>
      <p:ext uri="{BB962C8B-B14F-4D97-AF65-F5344CB8AC3E}">
        <p14:creationId xmlns:p14="http://schemas.microsoft.com/office/powerpoint/2010/main" val="176348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 talking about:</a:t>
            </a:r>
          </a:p>
          <a:p>
            <a:pPr marL="171450" indent="-171450">
              <a:buFont typeface="Arial" panose="020B0604020202020204" pitchFamily="34" charset="0"/>
              <a:buChar char="•"/>
            </a:pPr>
            <a:r>
              <a:rPr lang="en-US" dirty="0"/>
              <a:t>Painting and sculpture</a:t>
            </a:r>
          </a:p>
          <a:p>
            <a:pPr marL="171450" indent="-171450">
              <a:buFont typeface="Arial" panose="020B0604020202020204" pitchFamily="34" charset="0"/>
              <a:buChar char="•"/>
            </a:pPr>
            <a:r>
              <a:rPr lang="en-US" dirty="0"/>
              <a:t>Photography</a:t>
            </a:r>
          </a:p>
          <a:p>
            <a:pPr marL="171450" indent="-171450">
              <a:buFont typeface="Arial" panose="020B0604020202020204" pitchFamily="34" charset="0"/>
              <a:buChar char="•"/>
            </a:pPr>
            <a:r>
              <a:rPr lang="en-US" dirty="0"/>
              <a:t>Museums</a:t>
            </a:r>
          </a:p>
          <a:p>
            <a:pPr marL="171450" indent="-171450">
              <a:buFont typeface="Arial" panose="020B0604020202020204" pitchFamily="34" charset="0"/>
              <a:buChar char="•"/>
            </a:pPr>
            <a:r>
              <a:rPr lang="en-US" dirty="0"/>
              <a:t>Theatre</a:t>
            </a:r>
          </a:p>
          <a:p>
            <a:pPr marL="171450" indent="-171450">
              <a:buFont typeface="Arial" panose="020B0604020202020204" pitchFamily="34" charset="0"/>
              <a:buChar char="•"/>
            </a:pPr>
            <a:r>
              <a:rPr lang="en-US" dirty="0"/>
              <a:t>Literature</a:t>
            </a:r>
          </a:p>
          <a:p>
            <a:pPr marL="171450" indent="-171450">
              <a:buFont typeface="Arial" panose="020B0604020202020204" pitchFamily="34" charset="0"/>
              <a:buChar char="•"/>
            </a:pPr>
            <a:r>
              <a:rPr lang="en-US" dirty="0"/>
              <a:t>Music</a:t>
            </a:r>
          </a:p>
          <a:p>
            <a:pPr marL="171450" indent="-171450">
              <a:buFont typeface="Arial" panose="020B0604020202020204" pitchFamily="34" charset="0"/>
              <a:buChar char="•"/>
            </a:pPr>
            <a:r>
              <a:rPr lang="en-US" dirty="0"/>
              <a:t>Cinema</a:t>
            </a:r>
          </a:p>
          <a:p>
            <a:pPr marL="171450" indent="-171450">
              <a:buFont typeface="Arial" panose="020B0604020202020204" pitchFamily="34" charset="0"/>
              <a:buChar char="•"/>
            </a:pPr>
            <a:r>
              <a:rPr lang="en-US" dirty="0"/>
              <a:t>Restaurants and cuisine</a:t>
            </a:r>
          </a:p>
          <a:p>
            <a:pPr marL="171450" indent="-171450">
              <a:buFont typeface="Arial" panose="020B0604020202020204" pitchFamily="34" charset="0"/>
              <a:buChar char="•"/>
            </a:pPr>
            <a:r>
              <a:rPr lang="en-US" dirty="0"/>
              <a:t>Fashion</a:t>
            </a:r>
          </a:p>
          <a:p>
            <a:pPr marL="171450" indent="-171450">
              <a:buFont typeface="Arial" panose="020B0604020202020204" pitchFamily="34" charset="0"/>
              <a:buChar char="•"/>
            </a:pPr>
            <a:r>
              <a:rPr lang="en-US" dirty="0"/>
              <a:t>Holidays and festivals</a:t>
            </a:r>
          </a:p>
        </p:txBody>
      </p:sp>
      <p:sp>
        <p:nvSpPr>
          <p:cNvPr id="4" name="Slide Number Placeholder 3"/>
          <p:cNvSpPr>
            <a:spLocks noGrp="1"/>
          </p:cNvSpPr>
          <p:nvPr>
            <p:ph type="sldNum" sz="quarter" idx="10"/>
          </p:nvPr>
        </p:nvSpPr>
        <p:spPr/>
        <p:txBody>
          <a:bodyPr/>
          <a:lstStyle/>
          <a:p>
            <a:fld id="{E0746DE6-3336-457D-A091-FA20AC1C536E}" type="slidenum">
              <a:rPr lang="en-US" smtClean="0"/>
              <a:t>14</a:t>
            </a:fld>
            <a:endParaRPr lang="en-US"/>
          </a:p>
        </p:txBody>
      </p:sp>
    </p:spTree>
    <p:extLst>
      <p:ext uri="{BB962C8B-B14F-4D97-AF65-F5344CB8AC3E}">
        <p14:creationId xmlns:p14="http://schemas.microsoft.com/office/powerpoint/2010/main" val="1134148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8/22/2019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82912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388053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8/22/2019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208038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4260" y="462455"/>
            <a:ext cx="10515600" cy="822263"/>
          </a:xfrm>
        </p:spPr>
        <p:txBody>
          <a:bodyPr>
            <a:normAutofit/>
          </a:bodyPr>
          <a:lstStyle>
            <a:lvl1pPr>
              <a:defRPr sz="3600">
                <a:solidFill>
                  <a:srgbClr val="D24726"/>
                </a:solidFill>
                <a:latin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3" name="Content Placeholder 2"/>
          <p:cNvSpPr>
            <a:spLocks noGrp="1"/>
          </p:cNvSpPr>
          <p:nvPr>
            <p:ph idx="1"/>
          </p:nvPr>
        </p:nvSpPr>
        <p:spPr>
          <a:xfrm>
            <a:off x="838200" y="1625936"/>
            <a:ext cx="10515600" cy="4351338"/>
          </a:xfrm>
        </p:spPr>
        <p:txBody>
          <a:bodyPr/>
          <a:lstStyle>
            <a:lvl1pPr>
              <a:defRPr sz="1400" baseline="0">
                <a:solidFill>
                  <a:srgbClr val="595959"/>
                </a:solidFill>
                <a:latin typeface="Segoe UI Semilight" panose="020B0402040204020203" pitchFamily="34" charset="0"/>
                <a:cs typeface="Segoe UI Semilight" panose="020B0402040204020203" pitchFamily="34" charset="0"/>
              </a:defRPr>
            </a:lvl1pPr>
            <a:lvl2pPr>
              <a:defRPr sz="1200" baseline="0">
                <a:solidFill>
                  <a:srgbClr val="595959"/>
                </a:solidFill>
                <a:latin typeface="Segoe UI Semilight" panose="020B0402040204020203" pitchFamily="34" charset="0"/>
                <a:cs typeface="Segoe UI Semilight" panose="020B0402040204020203" pitchFamily="34" charset="0"/>
              </a:defRPr>
            </a:lvl2pPr>
            <a:lvl3pPr>
              <a:defRPr sz="1200" baseline="0">
                <a:solidFill>
                  <a:srgbClr val="595959"/>
                </a:solidFill>
                <a:latin typeface="Segoe UI Semilight" panose="020B0402040204020203" pitchFamily="34" charset="0"/>
                <a:cs typeface="Segoe UI Semilight" panose="020B0402040204020203" pitchFamily="34" charset="0"/>
              </a:defRPr>
            </a:lvl3pPr>
            <a:lvl4pPr>
              <a:defRPr sz="1200" baseline="0">
                <a:solidFill>
                  <a:srgbClr val="595959"/>
                </a:solidFill>
                <a:latin typeface="Segoe UI Semilight" panose="020B0402040204020203" pitchFamily="34" charset="0"/>
                <a:cs typeface="Segoe UI Semilight" panose="020B0402040204020203" pitchFamily="34" charset="0"/>
              </a:defRPr>
            </a:lvl4pPr>
            <a:lvl5pPr>
              <a:defRPr sz="1200" baseline="0">
                <a:solidFill>
                  <a:srgbClr val="595959"/>
                </a:solidFill>
                <a:latin typeface="Segoe UI Semilight" panose="020B0402040204020203" pitchFamily="34" charset="0"/>
                <a:cs typeface="Segoe UI Semilight" panose="020B04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652CD92-9D15-43B4-8516-073FCDAC90D4}" type="datetimeFigureOut">
              <a:rPr lang="en-US" smtClean="0"/>
              <a:t>8/22/2019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5E1560-7126-406C-A531-3A398E8D0EEA}" type="slidenum">
              <a:rPr lang="en-US" smtClean="0"/>
              <a:t>‹#›</a:t>
            </a:fld>
            <a:endParaRPr lang="en-US"/>
          </a:p>
        </p:txBody>
      </p:sp>
      <p:cxnSp>
        <p:nvCxnSpPr>
          <p:cNvPr id="7" name="Straight Connector 6"/>
          <p:cNvCxnSpPr/>
          <p:nvPr userDrawn="1"/>
        </p:nvCxnSpPr>
        <p:spPr>
          <a:xfrm>
            <a:off x="952500" y="1284718"/>
            <a:ext cx="103632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5525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89371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8/22/2019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826146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06671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682073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289741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38491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8/22/2019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85278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792541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8/22/2019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673397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52CD92-9D15-43B4-8516-073FCDAC90D4}" type="datetimeFigureOut">
              <a:rPr lang="en-US" smtClean="0"/>
              <a:t>8/22/2019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E1560-7126-406C-A531-3A398E8D0EEA}" type="slidenum">
              <a:rPr lang="en-US" smtClean="0"/>
              <a:t>‹#›</a:t>
            </a:fld>
            <a:endParaRPr lang="en-US"/>
          </a:p>
        </p:txBody>
      </p:sp>
    </p:spTree>
    <p:extLst>
      <p:ext uri="{BB962C8B-B14F-4D97-AF65-F5344CB8AC3E}">
        <p14:creationId xmlns:p14="http://schemas.microsoft.com/office/powerpoint/2010/main" val="3184122265"/>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en.wikipedia.org/wiki/Paris"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s://creativecommons.org/licenses/by-sa/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8.bin"/><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creativecommons.org/licenses/by-sa/2.0" TargetMode="External"/><Relationship Id="rId4" Type="http://schemas.openxmlformats.org/officeDocument/2006/relationships/hyperlink" Target="http://commons.wikimedia.org/wiki/File:Basilique_du_Sacr&#233;-C&#339;ur_de_Montmartre_1.jp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bin"/><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creativecommons.org/licenses/by/2.0" TargetMode="External"/><Relationship Id="rId4" Type="http://schemas.openxmlformats.org/officeDocument/2006/relationships/hyperlink" Target="http://commons.wikimedia.org/wiki/File:Visiter_le_Louvre_en_&#233;t&#233;_!_(4787187477).jp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bin"/><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creativecommons.org/licenses/by/2.0" TargetMode="External"/><Relationship Id="rId4" Type="http://schemas.openxmlformats.org/officeDocument/2006/relationships/hyperlink" Target="http://commons.wikimedia.org/wiki/File:The_Mus&#233;e_dOrsay_at_sunset,_Paris_July_2013.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1.bin"/><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commons.wikimedia.org/wiki/File:DSC_7111-lycee-louis-le-gra.jpg"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commons.wikimedia.org/wiki/File:Tour_de_france_2010_-_Champs_Elys&#233;es_n10.jpg" TargetMode="External"/><Relationship Id="rId2" Type="http://schemas.openxmlformats.org/officeDocument/2006/relationships/image" Target="../media/image12.bin"/><Relationship Id="rId1" Type="http://schemas.openxmlformats.org/officeDocument/2006/relationships/slideLayout" Target="../slideLayouts/slideLayout2.xml"/><Relationship Id="rId4" Type="http://schemas.openxmlformats.org/officeDocument/2006/relationships/hyperlink" Target="http://creativecommons.org/licenses/by/2.0"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bin"/><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creativecommons.org/licenses/by-sa/2.0" TargetMode="External"/><Relationship Id="rId4" Type="http://schemas.openxmlformats.org/officeDocument/2006/relationships/hyperlink" Target="http://commons.wikimedia.org/wiki/File:Parc_des_Buttes-Chaumont,_22_April_2007.jp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commons.wikimedia.org/wiki/File:H&#244;tel-Dieu_de_Paris,_February_7,_2013.jpg" TargetMode="External"/><Relationship Id="rId2" Type="http://schemas.openxmlformats.org/officeDocument/2006/relationships/image" Target="../media/image14.bin"/><Relationship Id="rId1" Type="http://schemas.openxmlformats.org/officeDocument/2006/relationships/slideLayout" Target="../slideLayouts/slideLayout2.xml"/><Relationship Id="rId4" Type="http://schemas.openxmlformats.org/officeDocument/2006/relationships/hyperlink" Target="https://creativecommons.org/licenses/by-sa/2.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commons.wikimedia.org/wiki/File:Seine_and_Eiffel_Tower_from_Tour_Saint_Jacques_2013-08.JPG" TargetMode="External"/><Relationship Id="rId2" Type="http://schemas.openxmlformats.org/officeDocument/2006/relationships/image" Target="../media/image4.bin"/><Relationship Id="rId1" Type="http://schemas.openxmlformats.org/officeDocument/2006/relationships/slideLayout" Target="../slideLayouts/slideLayout1.xml"/><Relationship Id="rId4" Type="http://schemas.openxmlformats.org/officeDocument/2006/relationships/hyperlink" Target="https://creativecommons.org/licenses/by-sa/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bin"/><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creativecommons.org/licenses/by/2.0" TargetMode="External"/><Relationship Id="rId4" Type="http://schemas.openxmlformats.org/officeDocument/2006/relationships/hyperlink" Target="http://commons.wikimedia.org/wiki/File:Paris_Opera_full_frontal_architecture,_May_2009_sky.JP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commons.wikimedia.org/wiki/File:Conseil_d'Etat_Paris_WA.jp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7.bin"/><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creativecommons.org/licenses/by-sa/3.0" TargetMode="External"/><Relationship Id="rId4" Type="http://schemas.openxmlformats.org/officeDocument/2006/relationships/hyperlink" Target="http://commons.wikimedia.org/wiki/File:Tour_Eiffel_360_Panorama.jpg" TargetMode="Externa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B76E6-8E55-4532-B4C9-362459A30A05}"/>
              </a:ext>
            </a:extLst>
          </p:cNvPr>
          <p:cNvSpPr>
            <a:spLocks noGrp="1"/>
          </p:cNvSpPr>
          <p:nvPr>
            <p:ph type="title"/>
          </p:nvPr>
        </p:nvSpPr>
        <p:spPr/>
        <p:txBody>
          <a:bodyPr/>
          <a:lstStyle/>
          <a:p>
            <a:r>
              <a:rPr lang="en-US" dirty="0">
                <a:latin typeface="Segoe UI Light" panose="020B0702040204020203" pitchFamily="34" charset="0"/>
                <a:ea typeface="Segoe UI Light" panose="020B0702040204020203" pitchFamily="34" charset="0"/>
                <a:cs typeface="Segoe UI" panose="020B0502040204020203" pitchFamily="34" charset="0"/>
              </a:rPr>
              <a:t>Here's your outline to get started</a:t>
            </a:r>
          </a:p>
        </p:txBody>
      </p:sp>
      <p:sp>
        <p:nvSpPr>
          <p:cNvPr id="20" name="Text 2"/>
          <p:cNvSpPr/>
          <p:nvPr/>
        </p:nvSpPr>
        <p:spPr>
          <a:xfrm>
            <a:off x="838200" y="1461299"/>
            <a:ext cx="10462846" cy="415498"/>
          </a:xfrm>
          <a:prstGeom prst="rect">
            <a:avLst/>
          </a:prstGeom>
        </p:spPr>
        <p:txBody>
          <a:bodyPr wrap="square">
            <a:spAutoFit/>
          </a:bodyPr>
          <a:lstStyle/>
          <a:p>
            <a:pPr>
              <a:lnSpc>
                <a:spcPct val="150000"/>
              </a:lnSpc>
            </a:pPr>
            <a:r>
              <a:rPr lang="en-US" sz="1400" dirty="0">
                <a:solidFill>
                  <a:srgbClr val="D24726"/>
                </a:solidFill>
                <a:latin typeface="Segoe UI Semibold" panose="020B0702040204020203" pitchFamily="34" charset="0"/>
                <a:ea typeface="Segoe UI Semibold" panose="020B0702040204020203" pitchFamily="34" charset="0"/>
                <a:cs typeface="Segoe UI" panose="020B0502040204020203" pitchFamily="34" charset="0"/>
              </a:rPr>
              <a:t>Key facts about your topic</a:t>
            </a:r>
          </a:p>
        </p:txBody>
      </p:sp>
      <p:sp>
        <p:nvSpPr>
          <p:cNvPr id="21" name="Content Placeholder 2"/>
          <p:cNvSpPr txBox="1">
            <a:spLocks/>
          </p:cNvSpPr>
          <p:nvPr/>
        </p:nvSpPr>
        <p:spPr>
          <a:xfrm>
            <a:off x="850250" y="1876798"/>
            <a:ext cx="5028036" cy="4000000"/>
          </a:xfrm>
          <a:prstGeom prst="rect">
            <a:avLst/>
          </a:prstGeom>
          <a:ln w="57150">
            <a:noFill/>
          </a:ln>
        </p:spPr>
        <p:txBody>
          <a:bodyPr vert="horz" lIns="91440" tIns="45720" rIns="91440" bIns="45720" numCol="1" rtlCol="0" anchor="t">
            <a:normAutofit/>
          </a:bodyPr>
          <a:lstStyle/>
          <a:p>
            <a:pPr marL="0" indent="0">
              <a:lnSpc>
                <a:spcPct val="150000"/>
              </a:lnSpc>
              <a:spcBef>
                <a:spcPts val="0"/>
              </a:spcBef>
              <a:buFont typeface="Arial" panose="020B0604020202020204" pitchFamily="34" charset="0"/>
              <a:buNone/>
            </a:pPr>
            <a:r>
              <a:rPr lang="en-US" sz="1400" dirty="0">
                <a:solidFill>
                  <a:schemeClr val="tx1">
                    <a:lumMod val="65000"/>
                    <a:lumOff val="35000"/>
                  </a:schemeClr>
                </a:solidFill>
                <a:latin typeface="Segoe UI Semilight" panose="020B0402040204020203" pitchFamily="34" charset="0"/>
                <a:ea typeface="Segoe UI" panose="020B0502040204020203" pitchFamily="34" charset="0"/>
                <a:cs typeface="Segoe UI Semilight" panose="020B0402040204020203" pitchFamily="34" charset="0"/>
              </a:rPr>
              <a:t>Paris is the capital and most populous city of France, with an area of 105 square kilometres and an official estimated population of 2,140,526 residents as of 1 January 2019. Since the 17th century, Paris has been one of Europe's major centres of finance, diplomacy, commerce, fashion, science, and the arts. The City of Paris is the centre and seat of government of the Île-de-France, or Paris Region, which has an estimated official 2019 population of 12,213,364, or about 18 percent of the population of France. The Paris Region had a GDP of €709 billion in 2017. According to the Econom...</a:t>
            </a:r>
          </a:p>
        </p:txBody>
      </p:sp>
      <p:sp>
        <p:nvSpPr>
          <p:cNvPr id="22" name="Content Placeholder 3"/>
          <p:cNvSpPr/>
          <p:nvPr/>
        </p:nvSpPr>
        <p:spPr>
          <a:xfrm>
            <a:off x="6211660" y="1876798"/>
            <a:ext cx="5237389" cy="4000000"/>
          </a:xfrm>
          <a:prstGeom prst="rect">
            <a:avLst/>
          </a:prstGeom>
        </p:spPr>
        <p:txBody>
          <a:bodyPr wrap="square">
            <a:spAutoFit/>
          </a:bodyPr>
          <a:lstStyle/>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Local time: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Central European Standard Time</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Population: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2.14 Million (2019)</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Area: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40.69 sq miles (105.40 km²)</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Nearby airport: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Charles de Gaulle Airport, Orly Airport, Beauvais–Tillé Airport</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Mayor: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Anne Hidalgo</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Colleges and universities: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University of Paris, Le Cordon Bleu, Sciences Po, Paris-Sorbonne University, École Normale Supérieure, Pierre ...</a:t>
            </a:r>
          </a:p>
          <a:p>
            <a:pPr>
              <a:lnSpc>
                <a:spcPct val="150000"/>
              </a:lnSpc>
            </a:pPr>
            <a:r>
              <a:rPr lang="en-US" sz="1400" b="1" dirty="0">
                <a:solidFill>
                  <a:srgbClr val="D24726"/>
                </a:solidFill>
                <a:latin typeface="Segoe UI Semibold" panose="020B0702040204020203" pitchFamily="34" charset="0"/>
                <a:ea typeface="Segoe UI Semibold" panose="020B0702040204020203" pitchFamily="34" charset="0"/>
              </a:rPr>
              <a:t>Host of: </a:t>
            </a:r>
            <a:r>
              <a:rPr lang="en-US" sz="1400" dirty="0">
                <a:solidFill>
                  <a:schemeClr val="tx1">
                    <a:lumMod val="65000"/>
                    <a:lumOff val="35000"/>
                  </a:schemeClr>
                </a:solidFill>
                <a:latin typeface="Segoe UI Semilight" panose="020B0402040204020203" pitchFamily="34" charset="0"/>
                <a:cs typeface="Segoe UI Semilight" panose="020B0402040204020203" pitchFamily="34" charset="0"/>
              </a:rPr>
              <a:t>1924 Summer Olympics, 1900 Summer Olympics</a:t>
            </a:r>
          </a:p>
        </p:txBody>
      </p:sp>
      <p:sp>
        <p:nvSpPr>
          <p:cNvPr id="23" name="Footer Placeholder 2"/>
          <p:cNvSpPr>
            <a:spLocks noGrp="1"/>
          </p:cNvSpPr>
          <p:nvPr>
            <p:ph type="ftr" sz="quarter" idx="11"/>
          </p:nvPr>
        </p:nvSpPr>
        <p:spPr>
          <a:xfrm>
            <a:off x="838199" y="6229028"/>
            <a:ext cx="5779169" cy="365125"/>
          </a:xfrm>
        </p:spPr>
        <p:txBody>
          <a:bodyPr/>
          <a:lstStyle/>
          <a:p>
            <a:pPr algn="l"/>
            <a:r>
              <a:rPr lang="en-US" dirty="0">
                <a:solidFill>
                  <a:schemeClr val="tx2"/>
                </a:solidFill>
                <a:latin typeface="Segoe UI" panose="020B0502040204020203" pitchFamily="34" charset="0"/>
                <a:ea typeface="Segoe UI" panose="020B0502040204020203" pitchFamily="34" charset="0"/>
                <a:cs typeface="Segoe UI" panose="020B0502040204020203" pitchFamily="34" charset="0"/>
                <a:hlinkClick r:id="rId3"/>
              </a:rPr>
              <a:t>en.wikipedia.org</a:t>
            </a:r>
            <a:r>
              <a:rPr lang="en-US" dirty="0">
                <a:solidFill>
                  <a:schemeClr val="tx2"/>
                </a:solidFill>
                <a:latin typeface="Segoe UI" panose="020B0502040204020203" pitchFamily="34" charset="0"/>
                <a:ea typeface="Segoe UI" panose="020B0502040204020203" pitchFamily="34" charset="0"/>
                <a:cs typeface="Segoe UI" panose="020B0502040204020203" pitchFamily="34" charset="0"/>
              </a:rPr>
              <a:t> - Text under </a:t>
            </a:r>
            <a:r>
              <a:rPr lang="en-US" dirty="0">
                <a:solidFill>
                  <a:schemeClr val="tx2"/>
                </a:solidFill>
                <a:latin typeface="Segoe UI" panose="020B0502040204020203" pitchFamily="34" charset="0"/>
                <a:ea typeface="Segoe UI" panose="020B0502040204020203" pitchFamily="34" charset="0"/>
                <a:cs typeface="Segoe UI" panose="020B0502040204020203" pitchFamily="34" charset="0"/>
                <a:hlinkClick r:id="rId4"/>
              </a:rPr>
              <a:t>CC-BY-SA license</a:t>
            </a:r>
            <a:endParaRPr lang="en-US" dirty="0"/>
          </a:p>
        </p:txBody>
      </p:sp>
      <p:grpSp>
        <p:nvGrpSpPr>
          <p:cNvPr id="4" name="Group 3">
            <a:extLst>
              <a:ext uri="{FF2B5EF4-FFF2-40B4-BE49-F238E27FC236}">
                <a16:creationId xmlns:a16="http://schemas.microsoft.com/office/drawing/2014/main" id="{E07FEDDE-7BE3-4AF0-89AC-8212D722B9B0}"/>
              </a:ext>
            </a:extLst>
          </p:cNvPr>
          <p:cNvGrpSpPr/>
          <p:nvPr/>
        </p:nvGrpSpPr>
        <p:grpSpPr>
          <a:xfrm>
            <a:off x="6211661" y="5810971"/>
            <a:ext cx="5188481" cy="1174603"/>
            <a:chOff x="6211661" y="5810971"/>
            <a:chExt cx="5188481" cy="1174603"/>
          </a:xfrm>
        </p:grpSpPr>
        <p:sp>
          <p:nvSpPr>
            <p:cNvPr id="5" name="Rectangle 8">
              <a:extLst>
                <a:ext uri="{FF2B5EF4-FFF2-40B4-BE49-F238E27FC236}">
                  <a16:creationId xmlns:a16="http://schemas.microsoft.com/office/drawing/2014/main" id="{184C5845-0FFB-4734-A9BE-3E8CEA8008D3}"/>
                </a:ext>
              </a:extLst>
            </p:cNvPr>
            <p:cNvSpPr/>
            <p:nvPr/>
          </p:nvSpPr>
          <p:spPr>
            <a:xfrm>
              <a:off x="6211661" y="6042093"/>
              <a:ext cx="5138199" cy="63078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6" name="TextBox 7">
              <a:extLst>
                <a:ext uri="{FF2B5EF4-FFF2-40B4-BE49-F238E27FC236}">
                  <a16:creationId xmlns:a16="http://schemas.microsoft.com/office/drawing/2014/main" id="{33CDDC14-D7C0-4FC6-8360-4E6E50174088}"/>
                </a:ext>
              </a:extLst>
            </p:cNvPr>
            <p:cNvSpPr txBox="1"/>
            <p:nvPr/>
          </p:nvSpPr>
          <p:spPr>
            <a:xfrm>
              <a:off x="6289102" y="6139278"/>
              <a:ext cx="2303691" cy="451406"/>
            </a:xfrm>
            <a:prstGeom prst="rect">
              <a:avLst/>
            </a:prstGeom>
            <a:noFill/>
          </p:spPr>
          <p:txBody>
            <a:bodyPr wrap="square" rtlCol="0">
              <a:spAutoFit/>
            </a:bodyPr>
            <a:lstStyle/>
            <a:p>
              <a:pPr>
                <a:lnSpc>
                  <a:spcPts val="1400"/>
                </a:lnSpc>
              </a:pPr>
              <a:r>
                <a:rPr lang="en-US" sz="1200" dirty="0">
                  <a:solidFill>
                    <a:srgbClr val="D24726"/>
                  </a:solidFill>
                  <a:cs typeface="Segoe UI Semibold" panose="020B0702040204020203" pitchFamily="34" charset="0"/>
                </a:rPr>
                <a:t>See more: </a:t>
              </a:r>
              <a:r>
                <a:rPr lang="en-US" sz="1200" dirty="0">
                  <a:solidFill>
                    <a:schemeClr val="tx1">
                      <a:lumMod val="65000"/>
                      <a:lumOff val="35000"/>
                    </a:schemeClr>
                  </a:solidFill>
                  <a:latin typeface="Segoe UI Semilight" panose="020B0402040204020203" pitchFamily="34" charset="0"/>
                  <a:ea typeface="Segoe UI Symbol" panose="020B0502040204020203" pitchFamily="34" charset="0"/>
                  <a:cs typeface="Segoe UI Semilight" panose="020B0402040204020203" pitchFamily="34" charset="0"/>
                </a:rPr>
                <a:t>Open the Notes below for more information.</a:t>
              </a:r>
            </a:p>
          </p:txBody>
        </p:sp>
        <p:pic>
          <p:nvPicPr>
            <p:cNvPr id="7" name="Picture 11" descr="Curved arrow">
              <a:extLst>
                <a:ext uri="{FF2B5EF4-FFF2-40B4-BE49-F238E27FC236}">
                  <a16:creationId xmlns:a16="http://schemas.microsoft.com/office/drawing/2014/main" id="{A3DA137E-6B53-4403-B00B-B734CA13A906}"/>
                </a:ext>
              </a:extLst>
            </p:cNvPr>
            <p:cNvPicPr/>
            <p:nvPr/>
          </p:nvPicPr>
          <p:blipFill>
            <a:blip r:embed="rId5" cstate="print">
              <a:extLst>
                <a:ext uri="{28A0092B-C50C-407E-A947-70E740481C1C}">
                  <a14:useLocalDpi xmlns:a14="http://schemas.microsoft.com/office/drawing/2010/main" val="0"/>
                </a:ext>
              </a:extLst>
            </a:blip>
            <a:stretch>
              <a:fillRect/>
            </a:stretch>
          </p:blipFill>
          <p:spPr>
            <a:xfrm rot="10354591">
              <a:off x="8375339" y="6310072"/>
              <a:ext cx="712427" cy="504018"/>
            </a:xfrm>
            <a:prstGeom prst="rect">
              <a:avLst/>
            </a:prstGeom>
          </p:spPr>
        </p:pic>
        <p:pic>
          <p:nvPicPr>
            <p:cNvPr id="8" name="Picture 6" descr="Notes button in status bar">
              <a:extLst>
                <a:ext uri="{FF2B5EF4-FFF2-40B4-BE49-F238E27FC236}">
                  <a16:creationId xmlns:a16="http://schemas.microsoft.com/office/drawing/2014/main" id="{225180E8-0FE3-47A7-AA6D-1109075B6765}"/>
                </a:ext>
              </a:extLst>
            </p:cNvPr>
            <p:cNvPicPr>
              <a:picLocks noChangeAspect="1"/>
            </p:cNvPicPr>
            <p:nvPr/>
          </p:nvPicPr>
          <p:blipFill>
            <a:blip r:embed="rId6"/>
            <a:stretch>
              <a:fillRect/>
            </a:stretch>
          </p:blipFill>
          <p:spPr>
            <a:xfrm>
              <a:off x="9025539" y="5810971"/>
              <a:ext cx="2374603" cy="1174603"/>
            </a:xfrm>
            <a:prstGeom prst="rect">
              <a:avLst/>
            </a:prstGeom>
          </p:spPr>
        </p:pic>
      </p:grpSp>
    </p:spTree>
    <p:extLst>
      <p:ext uri="{BB962C8B-B14F-4D97-AF65-F5344CB8AC3E}">
        <p14:creationId xmlns:p14="http://schemas.microsoft.com/office/powerpoint/2010/main" val="374866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E830057-F4EE-412A-8526-36BE1CE18C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BAAEBA82-E2D4-4653-AEE3-E95B330DDA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2386509E-DAF8-4DA0-B09B-FA3FB341C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44E11946-6976-4B44-971A-07BFBE9544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useBgFill="1">
        <p:nvSpPr>
          <p:cNvPr id="19" name="Rectangle 18">
            <a:extLst>
              <a:ext uri="{FF2B5EF4-FFF2-40B4-BE49-F238E27FC236}">
                <a16:creationId xmlns:a16="http://schemas.microsoft.com/office/drawing/2014/main" id="{85DD9E25-AB50-4F01-9CA6-96497CDE7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8175"/>
            <a:ext cx="12191999" cy="621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Basilique du Sacré-Cœur de Montmartr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166" y="1473752"/>
            <a:ext cx="6518800" cy="4204626"/>
          </a:xfrm>
          <a:prstGeom prst="rect">
            <a:avLst/>
          </a:prstGeom>
        </p:spPr>
      </p:pic>
      <p:sp>
        <p:nvSpPr>
          <p:cNvPr id="21" name="Rectangle 20">
            <a:extLst>
              <a:ext uri="{FF2B5EF4-FFF2-40B4-BE49-F238E27FC236}">
                <a16:creationId xmlns:a16="http://schemas.microsoft.com/office/drawing/2014/main" id="{707788D3-E467-4E25-A5E9-FD41795BD5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296275" y="1419225"/>
            <a:ext cx="3081576" cy="2085869"/>
          </a:xfrm>
        </p:spPr>
        <p:txBody>
          <a:bodyPr vert="horz" lIns="91440" tIns="45720" rIns="91440" bIns="45720" rtlCol="0" anchor="b">
            <a:normAutofit/>
          </a:bodyPr>
          <a:lstStyle/>
          <a:p>
            <a:r>
              <a:rPr lang="en-US">
                <a:solidFill>
                  <a:srgbClr val="FFFFFF"/>
                </a:solidFill>
              </a:rPr>
              <a:t>Demographics</a:t>
            </a:r>
          </a:p>
        </p:txBody>
      </p:sp>
      <p:sp>
        <p:nvSpPr>
          <p:cNvPr id="3" name="Content Placeholder 2"/>
          <p:cNvSpPr>
            <a:spLocks noGrp="1"/>
          </p:cNvSpPr>
          <p:nvPr>
            <p:ph idx="1"/>
          </p:nvPr>
        </p:nvSpPr>
        <p:spPr>
          <a:xfrm>
            <a:off x="8296275" y="3505095"/>
            <a:ext cx="3081576" cy="1733655"/>
          </a:xfrm>
        </p:spPr>
        <p:txBody>
          <a:bodyPr vert="horz" lIns="91440" tIns="45720" rIns="91440" bIns="45720" rtlCol="0" anchor="t">
            <a:normAutofit/>
          </a:bodyPr>
          <a:lstStyle/>
          <a:p>
            <a:pPr marL="0" indent="0">
              <a:buNone/>
            </a:pPr>
            <a:r>
              <a:rPr lang="en-US" sz="1600" cap="all">
                <a:solidFill>
                  <a:schemeClr val="bg2"/>
                </a:solidFill>
              </a:rPr>
              <a:t>Look in the slide notes below for topics to consider talking about</a:t>
            </a:r>
          </a:p>
        </p:txBody>
      </p:sp>
      <p:sp>
        <p:nvSpPr>
          <p:cNvPr id="5" name="Footer PlaceHolder 3"/>
          <p:cNvSpPr>
            <a:spLocks noGrp="1"/>
          </p:cNvSpPr>
          <p:nvPr>
            <p:ph type="ftr" sz="quarter" idx="11"/>
          </p:nvPr>
        </p:nvSpPr>
        <p:spPr>
          <a:xfrm>
            <a:off x="581192" y="6400800"/>
            <a:ext cx="6917210" cy="365125"/>
          </a:xfrm>
        </p:spPr>
        <p:txBody>
          <a:bodyPr vert="horz" lIns="91440" tIns="45720" rIns="91440" bIns="45720" rtlCol="0" anchor="ctr">
            <a:normAutofit/>
          </a:bodyPr>
          <a:lstStyle/>
          <a:p>
            <a:pPr defTabSz="914400">
              <a:spcAft>
                <a:spcPts val="600"/>
              </a:spcAft>
            </a:pPr>
            <a:r>
              <a:rPr lang="en-US" kern="1200" cap="all">
                <a:solidFill>
                  <a:schemeClr val="accent1">
                    <a:lumMod val="75000"/>
                    <a:lumOff val="25000"/>
                  </a:schemeClr>
                </a:solidFill>
                <a:latin typeface="+mn-lt"/>
                <a:ea typeface="+mn-ea"/>
                <a:cs typeface="+mn-cs"/>
                <a:hlinkClick r:id="rId4"/>
              </a:rPr>
              <a:t>Photo</a:t>
            </a:r>
            <a:r>
              <a:rPr lang="en-US" kern="1200" cap="all">
                <a:solidFill>
                  <a:schemeClr val="accent1">
                    <a:lumMod val="75000"/>
                    <a:lumOff val="25000"/>
                  </a:schemeClr>
                </a:solidFill>
                <a:latin typeface="+mn-lt"/>
                <a:ea typeface="+mn-ea"/>
                <a:cs typeface="+mn-cs"/>
              </a:rPr>
              <a:t> by Sebastian Bergmann / </a:t>
            </a:r>
            <a:r>
              <a:rPr lang="en-US" kern="1200" cap="all">
                <a:solidFill>
                  <a:schemeClr val="accent1">
                    <a:lumMod val="75000"/>
                    <a:lumOff val="25000"/>
                  </a:schemeClr>
                </a:solidFill>
                <a:latin typeface="+mn-lt"/>
                <a:ea typeface="+mn-ea"/>
                <a:cs typeface="+mn-cs"/>
                <a:hlinkClick r:id="rId5"/>
              </a:rPr>
              <a:t>CC BY-SA 2.0</a:t>
            </a:r>
          </a:p>
        </p:txBody>
      </p:sp>
      <p:sp>
        <p:nvSpPr>
          <p:cNvPr id="23" name="Rectangle 22">
            <a:extLst>
              <a:ext uri="{FF2B5EF4-FFF2-40B4-BE49-F238E27FC236}">
                <a16:creationId xmlns:a16="http://schemas.microsoft.com/office/drawing/2014/main" id="{E12301D8-0106-4E04-A846-C29A66593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3788565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000">
                <a:solidFill>
                  <a:srgbClr val="FFFFFF"/>
                </a:solidFill>
              </a:rPr>
              <a:t>International organisations</a:t>
            </a:r>
          </a:p>
        </p:txBody>
      </p:sp>
      <p:sp>
        <p:nvSpPr>
          <p:cNvPr id="3" name="Content Placeholder 2"/>
          <p:cNvSpPr>
            <a:spLocks noGrp="1"/>
          </p:cNvSpPr>
          <p:nvPr>
            <p:ph idx="1"/>
          </p:nvPr>
        </p:nvSpPr>
        <p:spPr>
          <a:xfrm>
            <a:off x="5155905" y="1113764"/>
            <a:ext cx="6108179" cy="4624327"/>
          </a:xfrm>
        </p:spPr>
        <p:txBody>
          <a:bodyPr anchor="ctr">
            <a:normAutofit/>
          </a:bodyPr>
          <a:lstStyle/>
          <a:p>
            <a:endParaRPr/>
          </a:p>
        </p:txBody>
      </p:sp>
    </p:spTree>
    <p:extLst>
      <p:ext uri="{BB962C8B-B14F-4D97-AF65-F5344CB8AC3E}">
        <p14:creationId xmlns:p14="http://schemas.microsoft.com/office/powerpoint/2010/main" val="312172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Economy</a:t>
            </a:r>
          </a:p>
        </p:txBody>
      </p:sp>
      <p:sp>
        <p:nvSpPr>
          <p:cNvPr id="3" name="Content Placeholder 2"/>
          <p:cNvSpPr>
            <a:spLocks noGrp="1"/>
          </p:cNvSpPr>
          <p:nvPr>
            <p:ph idx="1"/>
          </p:nvPr>
        </p:nvSpPr>
        <p:spPr>
          <a:xfrm>
            <a:off x="5155905" y="1113764"/>
            <a:ext cx="6108179" cy="4624327"/>
          </a:xfrm>
        </p:spPr>
        <p:txBody>
          <a:bodyPr anchor="ctr">
            <a:normAutofit/>
          </a:bodyPr>
          <a:lstStyle/>
          <a:p>
            <a:r>
              <a:rPr lang="en-US" dirty="0"/>
              <a:t>Look in the slide notes below for topics to consider talking about</a:t>
            </a:r>
          </a:p>
        </p:txBody>
      </p:sp>
    </p:spTree>
    <p:extLst>
      <p:ext uri="{BB962C8B-B14F-4D97-AF65-F5344CB8AC3E}">
        <p14:creationId xmlns:p14="http://schemas.microsoft.com/office/powerpoint/2010/main" val="2228500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Tourism</a:t>
            </a:r>
          </a:p>
        </p:txBody>
      </p:sp>
      <p:sp>
        <p:nvSpPr>
          <p:cNvPr id="3" name="Content Placeholder 2"/>
          <p:cNvSpPr>
            <a:spLocks noGrp="1"/>
          </p:cNvSpPr>
          <p:nvPr>
            <p:ph idx="1"/>
          </p:nvPr>
        </p:nvSpPr>
        <p:spPr>
          <a:xfrm>
            <a:off x="601255" y="1964168"/>
            <a:ext cx="3409782" cy="4036582"/>
          </a:xfrm>
        </p:spPr>
        <p:txBody>
          <a:bodyPr>
            <a:normAutofit/>
          </a:bodyPr>
          <a:lstStyle/>
          <a:p>
            <a:r>
              <a:rPr lang="en-US">
                <a:solidFill>
                  <a:schemeClr val="bg1"/>
                </a:solidFill>
              </a:rPr>
              <a:t>Look in the slide notes below for topics to consider talking about</a:t>
            </a:r>
          </a:p>
        </p:txBody>
      </p:sp>
      <p:pic>
        <p:nvPicPr>
          <p:cNvPr id="4" name="Picture 3" descr="La Victoire de Samothrace est une des oeuvres phares du musée.&#10;Le Musée du Louvre a accueilli 8 422 000 visiteurs en 2008 et a maintenu sa fréquentation en 2009 malgré une grève des personnels d'accueil et de surveillance en décembre. Il est le musée le plus fréquenté au monde.&#10;La fréquentation quotidienne des collections permanentes et des expositions temporaires du musée s'est élevée à plus de 27.000 visiteurs.&#10;Le site internet du musée, www.louvre.fr, a attiré plus de 10,6 millions de visiteurs en 2009, soit une progression de 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4649" y="1111641"/>
            <a:ext cx="3103565" cy="4655348"/>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4"/>
              </a:rPr>
              <a:t>Photo</a:t>
            </a:r>
            <a:r>
              <a:rPr lang="en-US" dirty="0"/>
              <a:t> by dalbera from Paris, France / </a:t>
            </a:r>
            <a:r>
              <a:rPr lang="en-US" dirty="0">
                <a:hlinkClick r:id="rId5"/>
              </a:rPr>
              <a:t>CC BY 2.0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522780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Culture</a:t>
            </a:r>
          </a:p>
        </p:txBody>
      </p:sp>
      <p:sp>
        <p:nvSpPr>
          <p:cNvPr id="3" name="Content Placeholder 2"/>
          <p:cNvSpPr>
            <a:spLocks noGrp="1"/>
          </p:cNvSpPr>
          <p:nvPr>
            <p:ph idx="1"/>
          </p:nvPr>
        </p:nvSpPr>
        <p:spPr>
          <a:xfrm>
            <a:off x="601255" y="1964168"/>
            <a:ext cx="3409782" cy="4036582"/>
          </a:xfrm>
        </p:spPr>
        <p:txBody>
          <a:bodyPr>
            <a:normAutofit/>
          </a:bodyPr>
          <a:lstStyle/>
          <a:p>
            <a:r>
              <a:rPr lang="en-US">
                <a:solidFill>
                  <a:schemeClr val="bg1"/>
                </a:solidFill>
              </a:rPr>
              <a:t>Look in the slide notes below for topics to consider talking about</a:t>
            </a:r>
          </a:p>
        </p:txBody>
      </p:sp>
      <p:pic>
        <p:nvPicPr>
          <p:cNvPr id="4" name="Picture 3" descr="The Musée d'Orsay at sunset, Pari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522" y="1616757"/>
            <a:ext cx="6489819" cy="3645115"/>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4"/>
              </a:rPr>
              <a:t>Photo</a:t>
            </a:r>
            <a:r>
              <a:rPr lang="en-US" dirty="0"/>
              <a:t> by Joe deSousa / </a:t>
            </a:r>
            <a:r>
              <a:rPr lang="en-US" dirty="0">
                <a:hlinkClick r:id="rId5"/>
              </a:rPr>
              <a:t>CC BY 2.0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46115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E830057-F4EE-412A-8526-36BE1CE18C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BAAEBA82-E2D4-4653-AEE3-E95B330DDA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2386509E-DAF8-4DA0-B09B-FA3FB341C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44E11946-6976-4B44-971A-07BFBE9544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useBgFill="1">
        <p:nvSpPr>
          <p:cNvPr id="19" name="Rectangle 18">
            <a:extLst>
              <a:ext uri="{FF2B5EF4-FFF2-40B4-BE49-F238E27FC236}">
                <a16:creationId xmlns:a16="http://schemas.microsoft.com/office/drawing/2014/main" id="{85DD9E25-AB50-4F01-9CA6-96497CDE7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8175"/>
            <a:ext cx="12191999" cy="621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econdary School Louis le Grand, Paris, Franc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166" y="1422145"/>
            <a:ext cx="6518800" cy="4307840"/>
          </a:xfrm>
          <a:prstGeom prst="rect">
            <a:avLst/>
          </a:prstGeom>
        </p:spPr>
      </p:pic>
      <p:sp>
        <p:nvSpPr>
          <p:cNvPr id="21" name="Rectangle 20">
            <a:extLst>
              <a:ext uri="{FF2B5EF4-FFF2-40B4-BE49-F238E27FC236}">
                <a16:creationId xmlns:a16="http://schemas.microsoft.com/office/drawing/2014/main" id="{707788D3-E467-4E25-A5E9-FD41795BD5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296275" y="1419225"/>
            <a:ext cx="3081576" cy="2085869"/>
          </a:xfrm>
        </p:spPr>
        <p:txBody>
          <a:bodyPr vert="horz" lIns="91440" tIns="45720" rIns="91440" bIns="45720" rtlCol="0" anchor="b">
            <a:normAutofit/>
          </a:bodyPr>
          <a:lstStyle/>
          <a:p>
            <a:r>
              <a:rPr lang="en-US" sz="3600">
                <a:solidFill>
                  <a:srgbClr val="FFFFFF"/>
                </a:solidFill>
              </a:rPr>
              <a:t>Education</a:t>
            </a:r>
          </a:p>
        </p:txBody>
      </p:sp>
      <p:sp>
        <p:nvSpPr>
          <p:cNvPr id="3" name="Content Placeholder 2"/>
          <p:cNvSpPr>
            <a:spLocks noGrp="1"/>
          </p:cNvSpPr>
          <p:nvPr>
            <p:ph idx="1"/>
          </p:nvPr>
        </p:nvSpPr>
        <p:spPr>
          <a:xfrm>
            <a:off x="8296275" y="3505095"/>
            <a:ext cx="3081576" cy="1733655"/>
          </a:xfrm>
        </p:spPr>
        <p:txBody>
          <a:bodyPr vert="horz" lIns="91440" tIns="45720" rIns="91440" bIns="45720" rtlCol="0" anchor="t">
            <a:normAutofit/>
          </a:bodyPr>
          <a:lstStyle/>
          <a:p>
            <a:pPr marL="0" indent="0">
              <a:buNone/>
            </a:pPr>
            <a:r>
              <a:rPr lang="en-US" sz="1600" cap="all">
                <a:solidFill>
                  <a:schemeClr val="bg2"/>
                </a:solidFill>
              </a:rPr>
              <a:t>Look in the slide notes below for topics to consider talking about</a:t>
            </a:r>
          </a:p>
        </p:txBody>
      </p:sp>
      <p:sp>
        <p:nvSpPr>
          <p:cNvPr id="5" name="Footer PlaceHolder 3"/>
          <p:cNvSpPr>
            <a:spLocks noGrp="1"/>
          </p:cNvSpPr>
          <p:nvPr>
            <p:ph type="ftr" sz="quarter" idx="11"/>
          </p:nvPr>
        </p:nvSpPr>
        <p:spPr>
          <a:xfrm>
            <a:off x="581192" y="6400800"/>
            <a:ext cx="6917210" cy="365125"/>
          </a:xfrm>
        </p:spPr>
        <p:txBody>
          <a:bodyPr vert="horz" lIns="91440" tIns="45720" rIns="91440" bIns="45720" rtlCol="0" anchor="ctr">
            <a:normAutofit/>
          </a:bodyPr>
          <a:lstStyle/>
          <a:p>
            <a:pPr defTabSz="914400">
              <a:spcAft>
                <a:spcPts val="600"/>
              </a:spcAft>
            </a:pPr>
            <a:r>
              <a:rPr lang="en-US" kern="1200" cap="all">
                <a:solidFill>
                  <a:schemeClr val="accent1">
                    <a:lumMod val="75000"/>
                    <a:lumOff val="25000"/>
                  </a:schemeClr>
                </a:solidFill>
                <a:latin typeface="+mn-lt"/>
                <a:ea typeface="+mn-ea"/>
                <a:cs typeface="+mn-cs"/>
                <a:hlinkClick r:id="rId4"/>
              </a:rPr>
              <a:t>Photo</a:t>
            </a:r>
            <a:r>
              <a:rPr lang="en-US" kern="1200" cap="all">
                <a:solidFill>
                  <a:schemeClr val="accent1">
                    <a:lumMod val="75000"/>
                    <a:lumOff val="25000"/>
                  </a:schemeClr>
                </a:solidFill>
                <a:latin typeface="+mn-lt"/>
                <a:ea typeface="+mn-ea"/>
                <a:cs typeface="+mn-cs"/>
              </a:rPr>
              <a:t> by Pline / </a:t>
            </a:r>
            <a:r>
              <a:rPr lang="en-US" kern="1200" cap="all">
                <a:solidFill>
                  <a:schemeClr val="accent1">
                    <a:lumMod val="75000"/>
                    <a:lumOff val="25000"/>
                  </a:schemeClr>
                </a:solidFill>
                <a:latin typeface="+mn-lt"/>
                <a:ea typeface="+mn-ea"/>
                <a:cs typeface="+mn-cs"/>
                <a:hlinkClick r:id="rId5"/>
              </a:rPr>
              <a:t>CC BY-SA 3.0</a:t>
            </a:r>
          </a:p>
        </p:txBody>
      </p:sp>
      <p:sp>
        <p:nvSpPr>
          <p:cNvPr id="23" name="Rectangle 22">
            <a:extLst>
              <a:ext uri="{FF2B5EF4-FFF2-40B4-BE49-F238E27FC236}">
                <a16:creationId xmlns:a16="http://schemas.microsoft.com/office/drawing/2014/main" id="{E12301D8-0106-4E04-A846-C29A66593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287494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Sports</a:t>
            </a:r>
          </a:p>
        </p:txBody>
      </p:sp>
      <p:sp>
        <p:nvSpPr>
          <p:cNvPr id="3" name="Content Placeholder 2"/>
          <p:cNvSpPr>
            <a:spLocks noGrp="1"/>
          </p:cNvSpPr>
          <p:nvPr>
            <p:ph idx="1"/>
          </p:nvPr>
        </p:nvSpPr>
        <p:spPr>
          <a:xfrm>
            <a:off x="601255" y="1964168"/>
            <a:ext cx="3409782" cy="4036582"/>
          </a:xfrm>
        </p:spPr>
        <p:txBody>
          <a:bodyPr>
            <a:normAutofit/>
          </a:bodyPr>
          <a:lstStyle/>
          <a:p>
            <a:endParaRPr>
              <a:solidFill>
                <a:schemeClr val="bg1"/>
              </a:solidFill>
            </a:endParaRPr>
          </a:p>
        </p:txBody>
      </p:sp>
      <p:pic>
        <p:nvPicPr>
          <p:cNvPr id="4" name="Picture 3" descr="Tour de france 2010 - Champs Elysé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522" y="1276042"/>
            <a:ext cx="6489819" cy="4326546"/>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3"/>
              </a:rPr>
              <a:t>Photo</a:t>
            </a:r>
            <a:r>
              <a:rPr lang="en-US" dirty="0"/>
              <a:t> by bibi95 / </a:t>
            </a:r>
            <a:r>
              <a:rPr lang="en-US" dirty="0">
                <a:hlinkClick r:id="rId4"/>
              </a:rPr>
              <a:t>CC BY 2.0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663648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Infrastructure</a:t>
            </a:r>
          </a:p>
        </p:txBody>
      </p:sp>
      <p:sp>
        <p:nvSpPr>
          <p:cNvPr id="3" name="Content Placeholder 2"/>
          <p:cNvSpPr>
            <a:spLocks noGrp="1"/>
          </p:cNvSpPr>
          <p:nvPr>
            <p:ph idx="1"/>
          </p:nvPr>
        </p:nvSpPr>
        <p:spPr>
          <a:xfrm>
            <a:off x="601255" y="1964168"/>
            <a:ext cx="3409782" cy="4036582"/>
          </a:xfrm>
        </p:spPr>
        <p:txBody>
          <a:bodyPr>
            <a:normAutofit/>
          </a:bodyPr>
          <a:lstStyle/>
          <a:p>
            <a:r>
              <a:rPr lang="en-US">
                <a:solidFill>
                  <a:schemeClr val="bg1"/>
                </a:solidFill>
              </a:rPr>
              <a:t>Look in the slide notes below for topics to consider talking about</a:t>
            </a:r>
          </a:p>
        </p:txBody>
      </p:sp>
      <p:pic>
        <p:nvPicPr>
          <p:cNvPr id="4" name="Picture 3" descr="Parc des Buttes Chaumo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522" y="1267930"/>
            <a:ext cx="6489819" cy="4342770"/>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4"/>
              </a:rPr>
              <a:t>Photo</a:t>
            </a:r>
            <a:r>
              <a:rPr lang="en-US" dirty="0"/>
              <a:t> by Jean-Louis Vandevivère from Paris, France / </a:t>
            </a:r>
            <a:r>
              <a:rPr lang="en-US" dirty="0">
                <a:hlinkClick r:id="rId5"/>
              </a:rPr>
              <a:t>CC BY-SA 2.0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190732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Healthcare</a:t>
            </a:r>
          </a:p>
        </p:txBody>
      </p:sp>
      <p:sp>
        <p:nvSpPr>
          <p:cNvPr id="3" name="Content Placeholder 2"/>
          <p:cNvSpPr>
            <a:spLocks noGrp="1"/>
          </p:cNvSpPr>
          <p:nvPr>
            <p:ph idx="1"/>
          </p:nvPr>
        </p:nvSpPr>
        <p:spPr>
          <a:xfrm>
            <a:off x="601255" y="1964168"/>
            <a:ext cx="3409782" cy="4036582"/>
          </a:xfrm>
        </p:spPr>
        <p:txBody>
          <a:bodyPr>
            <a:normAutofit/>
          </a:bodyPr>
          <a:lstStyle/>
          <a:p>
            <a:endParaRPr>
              <a:solidFill>
                <a:schemeClr val="bg1"/>
              </a:solidFill>
            </a:endParaRPr>
          </a:p>
        </p:txBody>
      </p:sp>
      <p:pic>
        <p:nvPicPr>
          <p:cNvPr id="4" name="Picture 3" descr="Hôtel-Dieu de Pari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8757" y="1111641"/>
            <a:ext cx="4655348" cy="4655348"/>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3"/>
              </a:rPr>
              <a:t>Photo</a:t>
            </a:r>
            <a:r>
              <a:rPr lang="en-US" dirty="0"/>
              <a:t> by Groume / </a:t>
            </a:r>
            <a:r>
              <a:rPr lang="en-US" dirty="0">
                <a:hlinkClick r:id="rId4"/>
              </a:rPr>
              <a:t>CC BY-SA 2.0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54471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Media</a:t>
            </a:r>
          </a:p>
        </p:txBody>
      </p:sp>
      <p:sp>
        <p:nvSpPr>
          <p:cNvPr id="3" name="Content Placeholder 2"/>
          <p:cNvSpPr>
            <a:spLocks noGrp="1"/>
          </p:cNvSpPr>
          <p:nvPr>
            <p:ph idx="1"/>
          </p:nvPr>
        </p:nvSpPr>
        <p:spPr>
          <a:xfrm>
            <a:off x="5155905" y="1113764"/>
            <a:ext cx="6108179" cy="4624327"/>
          </a:xfrm>
        </p:spPr>
        <p:txBody>
          <a:bodyPr anchor="ctr">
            <a:normAutofit/>
          </a:bodyPr>
          <a:lstStyle/>
          <a:p>
            <a:endParaRPr/>
          </a:p>
        </p:txBody>
      </p:sp>
    </p:spTree>
    <p:extLst>
      <p:ext uri="{BB962C8B-B14F-4D97-AF65-F5344CB8AC3E}">
        <p14:creationId xmlns:p14="http://schemas.microsoft.com/office/powerpoint/2010/main" val="3193712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2DA537-9EAD-4C2A-8B8C-B5471C6F5D65}"/>
              </a:ext>
            </a:extLst>
          </p:cNvPr>
          <p:cNvSpPr>
            <a:spLocks noGrp="1"/>
          </p:cNvSpPr>
          <p:nvPr>
            <p:ph type="title"/>
          </p:nvPr>
        </p:nvSpPr>
        <p:spPr/>
        <p:txBody>
          <a:bodyPr/>
          <a:lstStyle/>
          <a:p>
            <a:r>
              <a:rPr lang="en-US" dirty="0">
                <a:latin typeface="Segoe UI Light" panose="020B0702040204020203" pitchFamily="34" charset="0"/>
                <a:ea typeface="Segoe UI Light" panose="020B0702040204020203" pitchFamily="34" charset="0"/>
                <a:cs typeface="Segoe UI" panose="020B0502040204020203" pitchFamily="34" charset="0"/>
              </a:rPr>
              <a:t>Related topics to research</a:t>
            </a:r>
          </a:p>
        </p:txBody>
      </p:sp>
      <p:sp>
        <p:nvSpPr>
          <p:cNvPr id="3" name="Content Placeholder 2">
            <a:extLst>
              <a:ext uri="{FF2B5EF4-FFF2-40B4-BE49-F238E27FC236}">
                <a16:creationId xmlns:a16="http://schemas.microsoft.com/office/drawing/2014/main" id="{60106C6B-49E2-4E93-AEC3-AA4886AC999D}"/>
              </a:ext>
            </a:extLst>
          </p:cNvPr>
          <p:cNvSpPr>
            <a:spLocks noGrp="1"/>
          </p:cNvSpPr>
          <p:nvPr>
            <p:ph idx="1"/>
          </p:nvPr>
        </p:nvSpPr>
        <p:spPr>
          <a:xfrm>
            <a:off x="838200" y="1625936"/>
            <a:ext cx="4978408" cy="4351338"/>
          </a:xfrm>
        </p:spPr>
        <p:txBody>
          <a:bodyPr/>
          <a:lstStyle/>
          <a:p>
            <a:r>
              <a:rPr lang="en-US" dirty="0">
                <a:latin typeface="Segoe UI Semilight" panose="020B0702040204020203" pitchFamily="34" charset="0"/>
                <a:ea typeface="Segoe UI Semilight" panose="020B0702040204020203" pitchFamily="34" charset="0"/>
                <a:cs typeface="Segoe UI" panose="020B0502040204020203" pitchFamily="34" charset="0"/>
              </a:rPr>
              <a:t>France</a:t>
            </a:r>
          </a:p>
          <a:p>
            <a:r>
              <a:rPr lang="en-US" dirty="0">
                <a:latin typeface="Segoe UI Semilight" panose="020B0702040204020203" pitchFamily="34" charset="0"/>
                <a:ea typeface="Segoe UI Semilight" panose="020B0702040204020203" pitchFamily="34" charset="0"/>
                <a:cs typeface="Segoe UI" panose="020B0502040204020203" pitchFamily="34" charset="0"/>
              </a:rPr>
              <a:t>Île-de-France</a:t>
            </a:r>
          </a:p>
          <a:p>
            <a:r>
              <a:rPr lang="en-US" dirty="0">
                <a:latin typeface="Segoe UI Semilight" panose="020B0702040204020203" pitchFamily="34" charset="0"/>
                <a:ea typeface="Segoe UI Semilight" panose="020B0702040204020203" pitchFamily="34" charset="0"/>
                <a:cs typeface="Segoe UI" panose="020B0502040204020203" pitchFamily="34" charset="0"/>
              </a:rPr>
              <a:t>United States</a:t>
            </a:r>
          </a:p>
          <a:p>
            <a:r>
              <a:rPr lang="en-US" dirty="0">
                <a:latin typeface="Segoe UI Semilight" panose="020B0702040204020203" pitchFamily="34" charset="0"/>
                <a:ea typeface="Segoe UI Semilight" panose="020B0702040204020203" pitchFamily="34" charset="0"/>
                <a:cs typeface="Segoe UI" panose="020B0502040204020203" pitchFamily="34" charset="0"/>
              </a:rPr>
              <a:t>Germany</a:t>
            </a:r>
          </a:p>
          <a:p>
            <a:r>
              <a:rPr lang="en-US" dirty="0">
                <a:latin typeface="Segoe UI Semilight" panose="020B0702040204020203" pitchFamily="34" charset="0"/>
                <a:ea typeface="Segoe UI Semilight" panose="020B0702040204020203" pitchFamily="34" charset="0"/>
                <a:cs typeface="Segoe UI" panose="020B0502040204020203" pitchFamily="34" charset="0"/>
              </a:rPr>
              <a:t>Seine</a:t>
            </a:r>
          </a:p>
          <a:p>
            <a:r>
              <a:rPr lang="en-US" dirty="0">
                <a:latin typeface="Segoe UI Semilight" panose="020B0702040204020203" pitchFamily="34" charset="0"/>
                <a:ea typeface="Segoe UI Semilight" panose="020B0702040204020203" pitchFamily="34" charset="0"/>
                <a:cs typeface="Segoe UI" panose="020B0502040204020203" pitchFamily="34" charset="0"/>
              </a:rPr>
              <a:t>Italy</a:t>
            </a:r>
          </a:p>
          <a:p>
            <a:r>
              <a:rPr lang="en-US" dirty="0">
                <a:latin typeface="Segoe UI Semilight" panose="020B0702040204020203" pitchFamily="34" charset="0"/>
                <a:ea typeface="Segoe UI Semilight" panose="020B0702040204020203" pitchFamily="34" charset="0"/>
                <a:cs typeface="Segoe UI" panose="020B0502040204020203" pitchFamily="34" charset="0"/>
              </a:rPr>
              <a:t>Paris Métro</a:t>
            </a:r>
          </a:p>
          <a:p>
            <a:r>
              <a:rPr lang="en-US" dirty="0">
                <a:latin typeface="Segoe UI Semilight" panose="020B0702040204020203" pitchFamily="34" charset="0"/>
                <a:ea typeface="Segoe UI Semilight" panose="020B0702040204020203" pitchFamily="34" charset="0"/>
                <a:cs typeface="Segoe UI" panose="020B0502040204020203" pitchFamily="34" charset="0"/>
              </a:rPr>
              <a:t>La Défense</a:t>
            </a:r>
          </a:p>
          <a:p>
            <a:r>
              <a:rPr lang="en-US" dirty="0">
                <a:latin typeface="Segoe UI Semilight" panose="020B0702040204020203" pitchFamily="34" charset="0"/>
                <a:ea typeface="Segoe UI Semilight" panose="020B0702040204020203" pitchFamily="34" charset="0"/>
                <a:cs typeface="Segoe UI" panose="020B0502040204020203" pitchFamily="34" charset="0"/>
              </a:rPr>
              <a:t>Spain</a:t>
            </a:r>
          </a:p>
          <a:p>
            <a:r>
              <a:rPr lang="en-US" dirty="0">
                <a:latin typeface="Segoe UI Semilight" panose="020B0702040204020203" pitchFamily="34" charset="0"/>
                <a:ea typeface="Segoe UI Semilight" panose="020B0702040204020203" pitchFamily="34" charset="0"/>
                <a:cs typeface="Segoe UI" panose="020B0502040204020203" pitchFamily="34" charset="0"/>
              </a:rPr>
              <a:t>New York</a:t>
            </a:r>
          </a:p>
        </p:txBody>
      </p:sp>
      <p:grpSp>
        <p:nvGrpSpPr>
          <p:cNvPr id="4" name="Group 3">
            <a:extLst>
              <a:ext uri="{FF2B5EF4-FFF2-40B4-BE49-F238E27FC236}">
                <a16:creationId xmlns:a16="http://schemas.microsoft.com/office/drawing/2014/main" id="{5F891352-0AB3-4D77-AA93-8E0A1738F8F4}"/>
              </a:ext>
            </a:extLst>
          </p:cNvPr>
          <p:cNvGrpSpPr/>
          <p:nvPr/>
        </p:nvGrpSpPr>
        <p:grpSpPr>
          <a:xfrm>
            <a:off x="5943601" y="1609726"/>
            <a:ext cx="5406259" cy="2023909"/>
            <a:chOff x="5943601" y="1609726"/>
            <a:chExt cx="5406259" cy="2023909"/>
          </a:xfrm>
        </p:grpSpPr>
        <p:sp>
          <p:nvSpPr>
            <p:cNvPr id="5" name="Rectangle 5">
              <a:extLst>
                <a:ext uri="{FF2B5EF4-FFF2-40B4-BE49-F238E27FC236}">
                  <a16:creationId xmlns:a16="http://schemas.microsoft.com/office/drawing/2014/main" id="{20526183-096D-4868-AE2D-0200EE5F1D5D}"/>
                </a:ext>
              </a:extLst>
            </p:cNvPr>
            <p:cNvSpPr/>
            <p:nvPr/>
          </p:nvSpPr>
          <p:spPr>
            <a:xfrm>
              <a:off x="5943601" y="1609726"/>
              <a:ext cx="5406259" cy="2019300"/>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6" name="TextBox 4">
              <a:extLst>
                <a:ext uri="{FF2B5EF4-FFF2-40B4-BE49-F238E27FC236}">
                  <a16:creationId xmlns:a16="http://schemas.microsoft.com/office/drawing/2014/main" id="{E9B136C8-7575-43EF-A6F3-EC4F69800828}"/>
                </a:ext>
              </a:extLst>
            </p:cNvPr>
            <p:cNvSpPr txBox="1"/>
            <p:nvPr/>
          </p:nvSpPr>
          <p:spPr>
            <a:xfrm>
              <a:off x="6189439" y="1827382"/>
              <a:ext cx="2849999" cy="307777"/>
            </a:xfrm>
            <a:prstGeom prst="rect">
              <a:avLst/>
            </a:prstGeom>
            <a:noFill/>
          </p:spPr>
          <p:txBody>
            <a:bodyPr wrap="square" rtlCol="0">
              <a:spAutoFit/>
            </a:bodyPr>
            <a:lstStyle/>
            <a:p>
              <a:pPr>
                <a:spcAft>
                  <a:spcPts val="1200"/>
                </a:spcAft>
              </a:pPr>
              <a:r>
                <a:rPr lang="en-US" sz="1400" dirty="0">
                  <a:solidFill>
                    <a:srgbClr val="D24726"/>
                  </a:solidFill>
                  <a:latin typeface="Segoe UI Semilight" panose="020B0402040204020203" pitchFamily="34" charset="0"/>
                  <a:cs typeface="Segoe UI Semilight" panose="020B0402040204020203" pitchFamily="34" charset="0"/>
                </a:rPr>
                <a:t>Use Smart Lookup to learn more</a:t>
              </a:r>
              <a:endParaRPr lang="en-US" sz="1400" dirty="0">
                <a:solidFill>
                  <a:srgbClr val="D24726"/>
                </a:solidFill>
                <a:latin typeface="Segoe UI Semilight" panose="020B0402040204020203" pitchFamily="34" charset="0"/>
                <a:ea typeface="Segoe UI Symbol" panose="020B0502040204020203" pitchFamily="34" charset="0"/>
                <a:cs typeface="Segoe UI Semilight" panose="020B0402040204020203" pitchFamily="34" charset="0"/>
              </a:endParaRPr>
            </a:p>
          </p:txBody>
        </p:sp>
        <p:sp>
          <p:nvSpPr>
            <p:cNvPr id="7" name="TextBox 7">
              <a:extLst>
                <a:ext uri="{FF2B5EF4-FFF2-40B4-BE49-F238E27FC236}">
                  <a16:creationId xmlns:a16="http://schemas.microsoft.com/office/drawing/2014/main" id="{F5C6FF1D-DFD2-4DBD-BDE7-F882DDC6DC74}"/>
                </a:ext>
              </a:extLst>
            </p:cNvPr>
            <p:cNvSpPr txBox="1"/>
            <p:nvPr/>
          </p:nvSpPr>
          <p:spPr>
            <a:xfrm>
              <a:off x="6450618" y="2207781"/>
              <a:ext cx="2626919" cy="954107"/>
            </a:xfrm>
            <a:prstGeom prst="rect">
              <a:avLst/>
            </a:prstGeom>
            <a:noFill/>
          </p:spPr>
          <p:txBody>
            <a:bodyPr wrap="square" rtlCol="0">
              <a:spAutoFit/>
            </a:bodyPr>
            <a:lstStyle/>
            <a:p>
              <a:pPr>
                <a:spcAft>
                  <a:spcPts val="1200"/>
                </a:spcAft>
              </a:pPr>
              <a:r>
                <a:rPr lang="en-US" sz="1200" dirty="0">
                  <a:solidFill>
                    <a:schemeClr val="tx1">
                      <a:lumMod val="65000"/>
                      <a:lumOff val="35000"/>
                    </a:schemeClr>
                  </a:solidFill>
                  <a:latin typeface="Segoe UI Semilight" panose="020B0402040204020203" pitchFamily="34" charset="0"/>
                  <a:ea typeface="Segoe UI Symbol" panose="020B0502040204020203" pitchFamily="34" charset="0"/>
                  <a:cs typeface="Segoe UI Semilight" panose="020B0402040204020203" pitchFamily="34" charset="0"/>
                </a:rPr>
                <a:t>Highlight one of the related topics</a:t>
              </a:r>
            </a:p>
            <a:p>
              <a:pPr>
                <a:spcAft>
                  <a:spcPts val="1200"/>
                </a:spcAft>
              </a:pPr>
              <a:r>
                <a:rPr lang="en-US" sz="1200" dirty="0">
                  <a:solidFill>
                    <a:schemeClr val="tx1">
                      <a:lumMod val="65000"/>
                      <a:lumOff val="35000"/>
                    </a:schemeClr>
                  </a:solidFill>
                  <a:latin typeface="Segoe UI Semilight" panose="020B0402040204020203" pitchFamily="34" charset="0"/>
                  <a:ea typeface="Segoe UI Symbol" panose="020B0502040204020203" pitchFamily="34" charset="0"/>
                  <a:cs typeface="Segoe UI Semilight" panose="020B0402040204020203" pitchFamily="34" charset="0"/>
                </a:rPr>
                <a:t>Right-click on the topic</a:t>
              </a:r>
            </a:p>
            <a:p>
              <a:pPr marL="174625" indent="-174625">
                <a:spcAft>
                  <a:spcPts val="1200"/>
                </a:spcAft>
              </a:pPr>
              <a:r>
                <a:rPr lang="en-US" sz="1200" dirty="0">
                  <a:solidFill>
                    <a:schemeClr val="tx1">
                      <a:lumMod val="65000"/>
                      <a:lumOff val="35000"/>
                    </a:schemeClr>
                  </a:solidFill>
                  <a:latin typeface="Segoe UI Semilight" panose="020B0402040204020203" pitchFamily="34" charset="0"/>
                  <a:ea typeface="Segoe UI Symbol" panose="020B0502040204020203" pitchFamily="34" charset="0"/>
                  <a:cs typeface="Segoe UI Semilight" panose="020B0402040204020203" pitchFamily="34" charset="0"/>
                </a:rPr>
                <a:t>Choose "Smart Lookup"</a:t>
              </a:r>
            </a:p>
          </p:txBody>
        </p:sp>
        <p:grpSp>
          <p:nvGrpSpPr>
            <p:cNvPr id="8" name="Group 12">
              <a:extLst>
                <a:ext uri="{FF2B5EF4-FFF2-40B4-BE49-F238E27FC236}">
                  <a16:creationId xmlns:a16="http://schemas.microsoft.com/office/drawing/2014/main" id="{58C4CE24-6148-4604-B285-49040644B37D}"/>
                </a:ext>
              </a:extLst>
            </p:cNvPr>
            <p:cNvGrpSpPr/>
            <p:nvPr/>
          </p:nvGrpSpPr>
          <p:grpSpPr>
            <a:xfrm>
              <a:off x="6273657" y="2228149"/>
              <a:ext cx="188600" cy="246221"/>
              <a:chOff x="5978838" y="2209102"/>
              <a:chExt cx="188600" cy="246221"/>
            </a:xfrm>
          </p:grpSpPr>
          <p:sp>
            <p:nvSpPr>
              <p:cNvPr id="16" name="Oval 9">
                <a:extLst>
                  <a:ext uri="{FF2B5EF4-FFF2-40B4-BE49-F238E27FC236}">
                    <a16:creationId xmlns:a16="http://schemas.microsoft.com/office/drawing/2014/main" id="{AB6051AB-2E0C-4F74-AA09-3E8DBF11667D}"/>
                  </a:ext>
                </a:extLst>
              </p:cNvPr>
              <p:cNvSpPr/>
              <p:nvPr/>
            </p:nvSpPr>
            <p:spPr>
              <a:xfrm>
                <a:off x="5978839" y="2237913"/>
                <a:ext cx="188599" cy="188599"/>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7" name="TextBox 11">
                <a:extLst>
                  <a:ext uri="{FF2B5EF4-FFF2-40B4-BE49-F238E27FC236}">
                    <a16:creationId xmlns:a16="http://schemas.microsoft.com/office/drawing/2014/main" id="{97FDCC9F-9887-487F-8C6D-BBB3CB2773C3}"/>
                  </a:ext>
                </a:extLst>
              </p:cNvPr>
              <p:cNvSpPr txBox="1">
                <a:spLocks noChangeAspect="1"/>
              </p:cNvSpPr>
              <p:nvPr/>
            </p:nvSpPr>
            <p:spPr>
              <a:xfrm>
                <a:off x="5978838" y="2209102"/>
                <a:ext cx="188599" cy="246221"/>
              </a:xfrm>
              <a:prstGeom prst="rect">
                <a:avLst/>
              </a:prstGeom>
              <a:noFill/>
            </p:spPr>
            <p:txBody>
              <a:bodyPr wrap="square" rtlCol="0">
                <a:spAutoFit/>
              </a:bodyPr>
              <a:lstStyle/>
              <a:p>
                <a:pPr algn="ctr"/>
                <a:r>
                  <a:rPr lang="en-US" sz="1000" dirty="0">
                    <a:solidFill>
                      <a:schemeClr val="bg1"/>
                    </a:solidFill>
                    <a:latin typeface="Segoe UI Semibold" panose="020B0702040204020203" pitchFamily="34" charset="0"/>
                    <a:cs typeface="Segoe UI Semibold" panose="020B0702040204020203" pitchFamily="34" charset="0"/>
                  </a:rPr>
                  <a:t>1</a:t>
                </a:r>
              </a:p>
            </p:txBody>
          </p:sp>
        </p:grpSp>
        <p:grpSp>
          <p:nvGrpSpPr>
            <p:cNvPr id="9" name="Group 13">
              <a:extLst>
                <a:ext uri="{FF2B5EF4-FFF2-40B4-BE49-F238E27FC236}">
                  <a16:creationId xmlns:a16="http://schemas.microsoft.com/office/drawing/2014/main" id="{D9700851-3B5E-45AB-991B-762DE0355EF6}"/>
                </a:ext>
              </a:extLst>
            </p:cNvPr>
            <p:cNvGrpSpPr/>
            <p:nvPr/>
          </p:nvGrpSpPr>
          <p:grpSpPr>
            <a:xfrm>
              <a:off x="6273657" y="2563905"/>
              <a:ext cx="188600" cy="246221"/>
              <a:chOff x="5978838" y="2209102"/>
              <a:chExt cx="188600" cy="246221"/>
            </a:xfrm>
          </p:grpSpPr>
          <p:sp>
            <p:nvSpPr>
              <p:cNvPr id="14" name="Oval 14">
                <a:extLst>
                  <a:ext uri="{FF2B5EF4-FFF2-40B4-BE49-F238E27FC236}">
                    <a16:creationId xmlns:a16="http://schemas.microsoft.com/office/drawing/2014/main" id="{0FDC7121-EA5E-4996-B879-22CC04BEA201}"/>
                  </a:ext>
                </a:extLst>
              </p:cNvPr>
              <p:cNvSpPr/>
              <p:nvPr/>
            </p:nvSpPr>
            <p:spPr>
              <a:xfrm>
                <a:off x="5978839" y="2237913"/>
                <a:ext cx="188599" cy="188599"/>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TextBox 15">
                <a:extLst>
                  <a:ext uri="{FF2B5EF4-FFF2-40B4-BE49-F238E27FC236}">
                    <a16:creationId xmlns:a16="http://schemas.microsoft.com/office/drawing/2014/main" id="{B4BBF7ED-662E-4BA3-83B6-05208C9B757A}"/>
                  </a:ext>
                </a:extLst>
              </p:cNvPr>
              <p:cNvSpPr txBox="1">
                <a:spLocks noChangeAspect="1"/>
              </p:cNvSpPr>
              <p:nvPr/>
            </p:nvSpPr>
            <p:spPr>
              <a:xfrm>
                <a:off x="5978838" y="2209102"/>
                <a:ext cx="188599" cy="246221"/>
              </a:xfrm>
              <a:prstGeom prst="rect">
                <a:avLst/>
              </a:prstGeom>
              <a:noFill/>
            </p:spPr>
            <p:txBody>
              <a:bodyPr wrap="square" rtlCol="0">
                <a:spAutoFit/>
              </a:bodyPr>
              <a:lstStyle/>
              <a:p>
                <a:pPr algn="ctr"/>
                <a:r>
                  <a:rPr lang="en-US" sz="1000" dirty="0">
                    <a:solidFill>
                      <a:schemeClr val="bg1"/>
                    </a:solidFill>
                    <a:latin typeface="Segoe UI Semibold" panose="020B0702040204020203" pitchFamily="34" charset="0"/>
                    <a:cs typeface="Segoe UI Semibold" panose="020B0702040204020203" pitchFamily="34" charset="0"/>
                  </a:rPr>
                  <a:t>2</a:t>
                </a:r>
              </a:p>
            </p:txBody>
          </p:sp>
        </p:grpSp>
        <p:grpSp>
          <p:nvGrpSpPr>
            <p:cNvPr id="10" name="Group 16">
              <a:extLst>
                <a:ext uri="{FF2B5EF4-FFF2-40B4-BE49-F238E27FC236}">
                  <a16:creationId xmlns:a16="http://schemas.microsoft.com/office/drawing/2014/main" id="{8CC6D345-719C-4EA8-9CCC-735633CC607F}"/>
                </a:ext>
              </a:extLst>
            </p:cNvPr>
            <p:cNvGrpSpPr/>
            <p:nvPr/>
          </p:nvGrpSpPr>
          <p:grpSpPr>
            <a:xfrm>
              <a:off x="6273657" y="2902042"/>
              <a:ext cx="188600" cy="246221"/>
              <a:chOff x="5978838" y="2209102"/>
              <a:chExt cx="188600" cy="246221"/>
            </a:xfrm>
          </p:grpSpPr>
          <p:sp>
            <p:nvSpPr>
              <p:cNvPr id="12" name="Oval 17">
                <a:extLst>
                  <a:ext uri="{FF2B5EF4-FFF2-40B4-BE49-F238E27FC236}">
                    <a16:creationId xmlns:a16="http://schemas.microsoft.com/office/drawing/2014/main" id="{2E56D573-7C3B-46F0-982D-5DD5D53E931B}"/>
                  </a:ext>
                </a:extLst>
              </p:cNvPr>
              <p:cNvSpPr/>
              <p:nvPr/>
            </p:nvSpPr>
            <p:spPr>
              <a:xfrm>
                <a:off x="5978839" y="2237913"/>
                <a:ext cx="188599" cy="188599"/>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3" name="TextBox 18">
                <a:extLst>
                  <a:ext uri="{FF2B5EF4-FFF2-40B4-BE49-F238E27FC236}">
                    <a16:creationId xmlns:a16="http://schemas.microsoft.com/office/drawing/2014/main" id="{A400E4DB-EAAB-40EC-B86F-2B5325C2941B}"/>
                  </a:ext>
                </a:extLst>
              </p:cNvPr>
              <p:cNvSpPr txBox="1">
                <a:spLocks noChangeAspect="1"/>
              </p:cNvSpPr>
              <p:nvPr/>
            </p:nvSpPr>
            <p:spPr>
              <a:xfrm>
                <a:off x="5978838" y="2209102"/>
                <a:ext cx="188599" cy="246221"/>
              </a:xfrm>
              <a:prstGeom prst="rect">
                <a:avLst/>
              </a:prstGeom>
              <a:noFill/>
            </p:spPr>
            <p:txBody>
              <a:bodyPr wrap="square" rtlCol="0">
                <a:spAutoFit/>
              </a:bodyPr>
              <a:lstStyle/>
              <a:p>
                <a:pPr algn="ctr"/>
                <a:r>
                  <a:rPr lang="en-US" sz="1000" dirty="0">
                    <a:solidFill>
                      <a:schemeClr val="bg1"/>
                    </a:solidFill>
                    <a:latin typeface="Segoe UI Semibold" panose="020B0702040204020203" pitchFamily="34" charset="0"/>
                    <a:cs typeface="Segoe UI Semibold" panose="020B0702040204020203" pitchFamily="34" charset="0"/>
                  </a:rPr>
                  <a:t>3</a:t>
                </a:r>
              </a:p>
            </p:txBody>
          </p:sp>
        </p:grpSp>
        <p:pic>
          <p:nvPicPr>
            <p:cNvPr id="11" name="Picture 19" descr="Smart Lookup button in the context menu">
              <a:extLst>
                <a:ext uri="{FF2B5EF4-FFF2-40B4-BE49-F238E27FC236}">
                  <a16:creationId xmlns:a16="http://schemas.microsoft.com/office/drawing/2014/main" id="{5C48F155-F4FF-4D72-879B-DE6D7269D894}"/>
                </a:ext>
              </a:extLst>
            </p:cNvPr>
            <p:cNvPicPr>
              <a:picLocks noChangeAspect="1"/>
            </p:cNvPicPr>
            <p:nvPr/>
          </p:nvPicPr>
          <p:blipFill rotWithShape="1">
            <a:blip r:embed="rId2"/>
            <a:srcRect b="4437"/>
            <a:stretch/>
          </p:blipFill>
          <p:spPr>
            <a:xfrm>
              <a:off x="9166431" y="1836907"/>
              <a:ext cx="1875163" cy="1796728"/>
            </a:xfrm>
            <a:prstGeom prst="rect">
              <a:avLst/>
            </a:prstGeom>
          </p:spPr>
        </p:pic>
      </p:grpSp>
    </p:spTree>
    <p:extLst>
      <p:ext uri="{BB962C8B-B14F-4D97-AF65-F5344CB8AC3E}">
        <p14:creationId xmlns:p14="http://schemas.microsoft.com/office/powerpoint/2010/main" val="1683866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000">
                <a:solidFill>
                  <a:srgbClr val="FFFFFF"/>
                </a:solidFill>
              </a:rPr>
              <a:t>International relations</a:t>
            </a:r>
          </a:p>
        </p:txBody>
      </p:sp>
      <p:sp>
        <p:nvSpPr>
          <p:cNvPr id="3" name="Content Placeholder 2"/>
          <p:cNvSpPr>
            <a:spLocks noGrp="1"/>
          </p:cNvSpPr>
          <p:nvPr>
            <p:ph idx="1"/>
          </p:nvPr>
        </p:nvSpPr>
        <p:spPr>
          <a:xfrm>
            <a:off x="5155905" y="1113764"/>
            <a:ext cx="6108179" cy="4624327"/>
          </a:xfrm>
        </p:spPr>
        <p:txBody>
          <a:bodyPr anchor="ctr">
            <a:normAutofit/>
          </a:bodyPr>
          <a:lstStyle/>
          <a:p>
            <a:r>
              <a:rPr lang="en-US" dirty="0"/>
              <a:t>Look in the slide notes below for topics to consider talking about</a:t>
            </a:r>
          </a:p>
        </p:txBody>
      </p:sp>
    </p:spTree>
    <p:extLst>
      <p:ext uri="{BB962C8B-B14F-4D97-AF65-F5344CB8AC3E}">
        <p14:creationId xmlns:p14="http://schemas.microsoft.com/office/powerpoint/2010/main" val="761649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Works cited</a:t>
            </a:r>
          </a:p>
        </p:txBody>
      </p:sp>
      <p:sp>
        <p:nvSpPr>
          <p:cNvPr id="3" name="Content Placeholder 2"/>
          <p:cNvSpPr>
            <a:spLocks noGrp="1"/>
          </p:cNvSpPr>
          <p:nvPr>
            <p:ph type="body" idx="1"/>
          </p:nvPr>
        </p:nvSpPr>
        <p:spPr>
          <a:xfrm>
            <a:off x="5155905" y="1113764"/>
            <a:ext cx="6108179" cy="4624327"/>
          </a:xfrm>
        </p:spPr>
        <p:txBody>
          <a:bodyPr anchor="ctr">
            <a:normAutofit/>
          </a:bodyPr>
          <a:lstStyle/>
          <a:p>
            <a:endParaRPr/>
          </a:p>
        </p:txBody>
      </p:sp>
    </p:spTree>
    <p:extLst>
      <p:ext uri="{BB962C8B-B14F-4D97-AF65-F5344CB8AC3E}">
        <p14:creationId xmlns:p14="http://schemas.microsoft.com/office/powerpoint/2010/main" val="2541294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81191" y="4610099"/>
            <a:ext cx="10993549" cy="1066801"/>
          </a:xfrm>
        </p:spPr>
        <p:txBody>
          <a:bodyPr>
            <a:normAutofit/>
          </a:bodyPr>
          <a:lstStyle/>
          <a:p>
            <a:r>
              <a:rPr lang="en-US">
                <a:solidFill>
                  <a:schemeClr val="bg1"/>
                </a:solidFill>
              </a:rPr>
              <a:t>Paris</a:t>
            </a:r>
          </a:p>
        </p:txBody>
      </p:sp>
      <p:sp>
        <p:nvSpPr>
          <p:cNvPr id="3" name="Content Placeholder 2"/>
          <p:cNvSpPr>
            <a:spLocks noGrp="1"/>
          </p:cNvSpPr>
          <p:nvPr>
            <p:ph type="subTitle" idx="1"/>
          </p:nvPr>
        </p:nvSpPr>
        <p:spPr>
          <a:xfrm>
            <a:off x="581194" y="5697215"/>
            <a:ext cx="10993546" cy="525565"/>
          </a:xfrm>
        </p:spPr>
        <p:txBody>
          <a:bodyPr>
            <a:normAutofit/>
          </a:bodyPr>
          <a:lstStyle/>
          <a:p>
            <a:endParaRPr>
              <a:solidFill>
                <a:schemeClr val="bg2"/>
              </a:solidFill>
            </a:endParaRPr>
          </a:p>
        </p:txBody>
      </p:sp>
      <p:sp useBgFill="1">
        <p:nvSpPr>
          <p:cNvPr id="11" name="Rectangle 10">
            <a:extLst>
              <a:ext uri="{FF2B5EF4-FFF2-40B4-BE49-F238E27FC236}">
                <a16:creationId xmlns:a16="http://schemas.microsoft.com/office/drawing/2014/main" id="{C02088CA-246D-446F-9AA8-73C982D661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23900"/>
            <a:ext cx="12192000" cy="37081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Seine river and Eiffel Tower, seen from Tour Saint Jacque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883" y="723899"/>
            <a:ext cx="5369376" cy="3566161"/>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3"/>
              </a:rPr>
              <a:t>Photo</a:t>
            </a:r>
            <a:r>
              <a:rPr lang="en-US" dirty="0"/>
              <a:t> by Zinneke / </a:t>
            </a:r>
            <a:r>
              <a:rPr lang="en-US" dirty="0">
                <a:hlinkClick r:id="rId4"/>
              </a:rPr>
              <a:t>CC BY-SA 3.0</a:t>
            </a:r>
          </a:p>
        </p:txBody>
      </p:sp>
      <p:sp>
        <p:nvSpPr>
          <p:cNvPr id="13" name="Rectangle 12">
            <a:extLst>
              <a:ext uri="{FF2B5EF4-FFF2-40B4-BE49-F238E27FC236}">
                <a16:creationId xmlns:a16="http://schemas.microsoft.com/office/drawing/2014/main" id="{78930791-7D41-4CB3-8769-AA51FC9D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55627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Contents</a:t>
            </a:r>
          </a:p>
        </p:txBody>
      </p:sp>
      <p:sp>
        <p:nvSpPr>
          <p:cNvPr id="3" name="Content Placeholder 2"/>
          <p:cNvSpPr>
            <a:spLocks noGrp="1"/>
          </p:cNvSpPr>
          <p:nvPr>
            <p:ph type="body" idx="1"/>
          </p:nvPr>
        </p:nvSpPr>
        <p:spPr>
          <a:xfrm>
            <a:off x="5155905" y="1113764"/>
            <a:ext cx="6108179" cy="4624327"/>
          </a:xfrm>
        </p:spPr>
        <p:txBody>
          <a:bodyPr anchor="ctr">
            <a:normAutofit/>
          </a:bodyPr>
          <a:lstStyle/>
          <a:p>
            <a:pPr>
              <a:lnSpc>
                <a:spcPct val="90000"/>
              </a:lnSpc>
            </a:pPr>
            <a:r>
              <a:rPr lang="en-US" sz="1100" dirty="0"/>
              <a:t>Etymology</a:t>
            </a:r>
          </a:p>
          <a:p>
            <a:pPr>
              <a:lnSpc>
                <a:spcPct val="90000"/>
              </a:lnSpc>
            </a:pPr>
            <a:r>
              <a:rPr lang="en-US" sz="1100" dirty="0"/>
              <a:t>History</a:t>
            </a:r>
          </a:p>
          <a:p>
            <a:pPr>
              <a:lnSpc>
                <a:spcPct val="90000"/>
              </a:lnSpc>
            </a:pPr>
            <a:r>
              <a:rPr lang="en-US" sz="1100" dirty="0"/>
              <a:t>Geography</a:t>
            </a:r>
          </a:p>
          <a:p>
            <a:pPr>
              <a:lnSpc>
                <a:spcPct val="90000"/>
              </a:lnSpc>
            </a:pPr>
            <a:r>
              <a:rPr lang="en-US" sz="1100" dirty="0"/>
              <a:t>Administration</a:t>
            </a:r>
          </a:p>
          <a:p>
            <a:pPr>
              <a:lnSpc>
                <a:spcPct val="90000"/>
              </a:lnSpc>
            </a:pPr>
            <a:r>
              <a:rPr lang="en-US" sz="1100" dirty="0"/>
              <a:t>Cityscape</a:t>
            </a:r>
          </a:p>
          <a:p>
            <a:pPr>
              <a:lnSpc>
                <a:spcPct val="90000"/>
              </a:lnSpc>
            </a:pPr>
            <a:r>
              <a:rPr lang="en-US" sz="1100" dirty="0"/>
              <a:t>Demographics</a:t>
            </a:r>
          </a:p>
          <a:p>
            <a:pPr>
              <a:lnSpc>
                <a:spcPct val="90000"/>
              </a:lnSpc>
            </a:pPr>
            <a:r>
              <a:rPr lang="en-US" sz="1100" dirty="0"/>
              <a:t>International organisations</a:t>
            </a:r>
          </a:p>
          <a:p>
            <a:pPr>
              <a:lnSpc>
                <a:spcPct val="90000"/>
              </a:lnSpc>
            </a:pPr>
            <a:r>
              <a:rPr lang="en-US" sz="1100" dirty="0"/>
              <a:t>Economy</a:t>
            </a:r>
          </a:p>
          <a:p>
            <a:pPr>
              <a:lnSpc>
                <a:spcPct val="90000"/>
              </a:lnSpc>
            </a:pPr>
            <a:r>
              <a:rPr lang="en-US" sz="1100" dirty="0"/>
              <a:t>Tourism</a:t>
            </a:r>
          </a:p>
          <a:p>
            <a:pPr>
              <a:lnSpc>
                <a:spcPct val="90000"/>
              </a:lnSpc>
            </a:pPr>
            <a:r>
              <a:rPr lang="en-US" sz="1100" dirty="0"/>
              <a:t>Culture</a:t>
            </a:r>
          </a:p>
          <a:p>
            <a:pPr>
              <a:lnSpc>
                <a:spcPct val="90000"/>
              </a:lnSpc>
            </a:pPr>
            <a:r>
              <a:rPr lang="en-US" sz="1100" dirty="0"/>
              <a:t>Education</a:t>
            </a:r>
          </a:p>
          <a:p>
            <a:pPr>
              <a:lnSpc>
                <a:spcPct val="90000"/>
              </a:lnSpc>
            </a:pPr>
            <a:r>
              <a:rPr lang="en-US" sz="1100" dirty="0"/>
              <a:t>Sports</a:t>
            </a:r>
          </a:p>
          <a:p>
            <a:pPr>
              <a:lnSpc>
                <a:spcPct val="90000"/>
              </a:lnSpc>
            </a:pPr>
            <a:r>
              <a:rPr lang="en-US" sz="1100" dirty="0"/>
              <a:t>Infrastructure</a:t>
            </a:r>
          </a:p>
          <a:p>
            <a:pPr>
              <a:lnSpc>
                <a:spcPct val="90000"/>
              </a:lnSpc>
            </a:pPr>
            <a:r>
              <a:rPr lang="en-US" sz="1100" dirty="0"/>
              <a:t>Healthcare</a:t>
            </a:r>
          </a:p>
          <a:p>
            <a:pPr>
              <a:lnSpc>
                <a:spcPct val="90000"/>
              </a:lnSpc>
            </a:pPr>
            <a:r>
              <a:rPr lang="en-US" sz="1100" dirty="0"/>
              <a:t>Media</a:t>
            </a:r>
          </a:p>
          <a:p>
            <a:pPr>
              <a:lnSpc>
                <a:spcPct val="90000"/>
              </a:lnSpc>
            </a:pPr>
            <a:r>
              <a:rPr lang="en-US" sz="1100" dirty="0"/>
              <a:t>International relations</a:t>
            </a:r>
          </a:p>
        </p:txBody>
      </p:sp>
    </p:spTree>
    <p:extLst>
      <p:ext uri="{BB962C8B-B14F-4D97-AF65-F5344CB8AC3E}">
        <p14:creationId xmlns:p14="http://schemas.microsoft.com/office/powerpoint/2010/main" val="2662577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Etymology</a:t>
            </a:r>
          </a:p>
        </p:txBody>
      </p:sp>
      <p:sp>
        <p:nvSpPr>
          <p:cNvPr id="3" name="Content Placeholder 2"/>
          <p:cNvSpPr>
            <a:spLocks noGrp="1"/>
          </p:cNvSpPr>
          <p:nvPr>
            <p:ph idx="1"/>
          </p:nvPr>
        </p:nvSpPr>
        <p:spPr>
          <a:xfrm>
            <a:off x="5155905" y="1113764"/>
            <a:ext cx="6108179" cy="4624327"/>
          </a:xfrm>
        </p:spPr>
        <p:txBody>
          <a:bodyPr anchor="ctr">
            <a:normAutofit/>
          </a:bodyPr>
          <a:lstStyle/>
          <a:p>
            <a:endParaRPr/>
          </a:p>
        </p:txBody>
      </p:sp>
    </p:spTree>
    <p:extLst>
      <p:ext uri="{BB962C8B-B14F-4D97-AF65-F5344CB8AC3E}">
        <p14:creationId xmlns:p14="http://schemas.microsoft.com/office/powerpoint/2010/main" val="2191037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E830057-F4EE-412A-8526-36BE1CE18C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BAAEBA82-E2D4-4653-AEE3-E95B330DDA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14">
            <a:extLst>
              <a:ext uri="{FF2B5EF4-FFF2-40B4-BE49-F238E27FC236}">
                <a16:creationId xmlns:a16="http://schemas.microsoft.com/office/drawing/2014/main" id="{2386509E-DAF8-4DA0-B09B-FA3FB341C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44E11946-6976-4B44-971A-07BFBE9544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useBgFill="1">
        <p:nvSpPr>
          <p:cNvPr id="19" name="Rectangle 18">
            <a:extLst>
              <a:ext uri="{FF2B5EF4-FFF2-40B4-BE49-F238E27FC236}">
                <a16:creationId xmlns:a16="http://schemas.microsoft.com/office/drawing/2014/main" id="{85DD9E25-AB50-4F01-9CA6-96497CDE7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8175"/>
            <a:ext cx="12191999" cy="62198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Paris Opera full frontal architecture, May 200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166" y="1386835"/>
            <a:ext cx="6518800" cy="4378460"/>
          </a:xfrm>
          <a:prstGeom prst="rect">
            <a:avLst/>
          </a:prstGeom>
        </p:spPr>
      </p:pic>
      <p:sp>
        <p:nvSpPr>
          <p:cNvPr id="21" name="Rectangle 20">
            <a:extLst>
              <a:ext uri="{FF2B5EF4-FFF2-40B4-BE49-F238E27FC236}">
                <a16:creationId xmlns:a16="http://schemas.microsoft.com/office/drawing/2014/main" id="{707788D3-E467-4E25-A5E9-FD41795BD5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723899"/>
            <a:ext cx="3703320" cy="5666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296275" y="1419225"/>
            <a:ext cx="3081576" cy="2085869"/>
          </a:xfrm>
        </p:spPr>
        <p:txBody>
          <a:bodyPr vert="horz" lIns="91440" tIns="45720" rIns="91440" bIns="45720" rtlCol="0" anchor="b">
            <a:normAutofit/>
          </a:bodyPr>
          <a:lstStyle/>
          <a:p>
            <a:r>
              <a:rPr lang="en-US" sz="3600">
                <a:solidFill>
                  <a:srgbClr val="FFFFFF"/>
                </a:solidFill>
              </a:rPr>
              <a:t>History</a:t>
            </a:r>
          </a:p>
        </p:txBody>
      </p:sp>
      <p:sp>
        <p:nvSpPr>
          <p:cNvPr id="3" name="Content Placeholder 2"/>
          <p:cNvSpPr>
            <a:spLocks noGrp="1"/>
          </p:cNvSpPr>
          <p:nvPr>
            <p:ph idx="1"/>
          </p:nvPr>
        </p:nvSpPr>
        <p:spPr>
          <a:xfrm>
            <a:off x="8296275" y="3505095"/>
            <a:ext cx="3081576" cy="1733655"/>
          </a:xfrm>
        </p:spPr>
        <p:txBody>
          <a:bodyPr vert="horz" lIns="91440" tIns="45720" rIns="91440" bIns="45720" rtlCol="0" anchor="t">
            <a:normAutofit/>
          </a:bodyPr>
          <a:lstStyle/>
          <a:p>
            <a:pPr marL="0" indent="0">
              <a:buNone/>
            </a:pPr>
            <a:r>
              <a:rPr lang="en-US" sz="1600" cap="all">
                <a:solidFill>
                  <a:schemeClr val="bg2"/>
                </a:solidFill>
              </a:rPr>
              <a:t>Look in the slide notes below for topics to consider talking about</a:t>
            </a:r>
          </a:p>
        </p:txBody>
      </p:sp>
      <p:sp>
        <p:nvSpPr>
          <p:cNvPr id="5" name="Footer PlaceHolder 3"/>
          <p:cNvSpPr>
            <a:spLocks noGrp="1"/>
          </p:cNvSpPr>
          <p:nvPr>
            <p:ph type="ftr" sz="quarter" idx="11"/>
          </p:nvPr>
        </p:nvSpPr>
        <p:spPr>
          <a:xfrm>
            <a:off x="581192" y="6400800"/>
            <a:ext cx="6917210" cy="365125"/>
          </a:xfrm>
        </p:spPr>
        <p:txBody>
          <a:bodyPr vert="horz" lIns="91440" tIns="45720" rIns="91440" bIns="45720" rtlCol="0" anchor="ctr">
            <a:normAutofit/>
          </a:bodyPr>
          <a:lstStyle/>
          <a:p>
            <a:pPr defTabSz="914400">
              <a:spcAft>
                <a:spcPts val="600"/>
              </a:spcAft>
            </a:pPr>
            <a:r>
              <a:rPr lang="en-US" kern="1200" cap="all">
                <a:solidFill>
                  <a:schemeClr val="accent1">
                    <a:lumMod val="75000"/>
                    <a:lumOff val="25000"/>
                  </a:schemeClr>
                </a:solidFill>
                <a:latin typeface="+mn-lt"/>
                <a:ea typeface="+mn-ea"/>
                <a:cs typeface="+mn-cs"/>
                <a:hlinkClick r:id="rId4"/>
              </a:rPr>
              <a:t>Photo</a:t>
            </a:r>
            <a:r>
              <a:rPr lang="en-US" kern="1200" cap="all">
                <a:solidFill>
                  <a:schemeClr val="accent1">
                    <a:lumMod val="75000"/>
                    <a:lumOff val="25000"/>
                  </a:schemeClr>
                </a:solidFill>
                <a:latin typeface="+mn-lt"/>
                <a:ea typeface="+mn-ea"/>
                <a:cs typeface="+mn-cs"/>
              </a:rPr>
              <a:t> by Peter Rivera / </a:t>
            </a:r>
            <a:r>
              <a:rPr lang="en-US" kern="1200" cap="all">
                <a:solidFill>
                  <a:schemeClr val="accent1">
                    <a:lumMod val="75000"/>
                    <a:lumOff val="25000"/>
                  </a:schemeClr>
                </a:solidFill>
                <a:latin typeface="+mn-lt"/>
                <a:ea typeface="+mn-ea"/>
                <a:cs typeface="+mn-cs"/>
                <a:hlinkClick r:id="rId5"/>
              </a:rPr>
              <a:t>CC BY 2.0</a:t>
            </a:r>
          </a:p>
        </p:txBody>
      </p:sp>
      <p:sp>
        <p:nvSpPr>
          <p:cNvPr id="23" name="Rectangle 22">
            <a:extLst>
              <a:ext uri="{FF2B5EF4-FFF2-40B4-BE49-F238E27FC236}">
                <a16:creationId xmlns:a16="http://schemas.microsoft.com/office/drawing/2014/main" id="{E12301D8-0106-4E04-A846-C29A66593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853691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373F125-DEF3-41D6-9918-AB21A2ACC3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1E9F226-EB6E-48C9-ADDA-636DE4BF4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581" y="485678"/>
            <a:ext cx="4174743" cy="58887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59157" y="1113764"/>
            <a:ext cx="3269749" cy="4624327"/>
          </a:xfrm>
        </p:spPr>
        <p:txBody>
          <a:bodyPr anchor="ctr">
            <a:normAutofit/>
          </a:bodyPr>
          <a:lstStyle/>
          <a:p>
            <a:r>
              <a:rPr lang="en-US" sz="3200">
                <a:solidFill>
                  <a:srgbClr val="FFFFFF"/>
                </a:solidFill>
              </a:rPr>
              <a:t>Geography</a:t>
            </a:r>
          </a:p>
        </p:txBody>
      </p:sp>
      <p:sp>
        <p:nvSpPr>
          <p:cNvPr id="3" name="Content Placeholder 2"/>
          <p:cNvSpPr>
            <a:spLocks noGrp="1"/>
          </p:cNvSpPr>
          <p:nvPr>
            <p:ph idx="1"/>
          </p:nvPr>
        </p:nvSpPr>
        <p:spPr>
          <a:xfrm>
            <a:off x="5155905" y="1113764"/>
            <a:ext cx="6108179" cy="4624327"/>
          </a:xfrm>
        </p:spPr>
        <p:txBody>
          <a:bodyPr anchor="ctr">
            <a:normAutofit/>
          </a:bodyPr>
          <a:lstStyle/>
          <a:p>
            <a:r>
              <a:rPr lang="en-US" dirty="0"/>
              <a:t>Look in the slide notes below for topics to consider talking about</a:t>
            </a:r>
          </a:p>
        </p:txBody>
      </p:sp>
    </p:spTree>
    <p:extLst>
      <p:ext uri="{BB962C8B-B14F-4D97-AF65-F5344CB8AC3E}">
        <p14:creationId xmlns:p14="http://schemas.microsoft.com/office/powerpoint/2010/main" val="917056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Administration</a:t>
            </a:r>
          </a:p>
        </p:txBody>
      </p:sp>
      <p:sp>
        <p:nvSpPr>
          <p:cNvPr id="3" name="Content Placeholder 2"/>
          <p:cNvSpPr>
            <a:spLocks noGrp="1"/>
          </p:cNvSpPr>
          <p:nvPr>
            <p:ph idx="1"/>
          </p:nvPr>
        </p:nvSpPr>
        <p:spPr>
          <a:xfrm>
            <a:off x="601255" y="1964168"/>
            <a:ext cx="3409782" cy="4036582"/>
          </a:xfrm>
        </p:spPr>
        <p:txBody>
          <a:bodyPr>
            <a:normAutofit/>
          </a:bodyPr>
          <a:lstStyle/>
          <a:p>
            <a:r>
              <a:rPr lang="en-US">
                <a:solidFill>
                  <a:schemeClr val="bg1"/>
                </a:solidFill>
              </a:rPr>
              <a:t>Look in the slide notes below for topics to consider talking about</a:t>
            </a:r>
          </a:p>
        </p:txBody>
      </p:sp>
      <p:pic>
        <p:nvPicPr>
          <p:cNvPr id="4" name="Picture 3" descr="French Conseil d'État (Council of State, administrative court), located since 1871 in the main building of the Palais-Royal, in Pari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522" y="2322525"/>
            <a:ext cx="6489819" cy="2233579"/>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4"/>
              </a:rPr>
              <a:t>Photo</a:t>
            </a:r>
            <a:r>
              <a:rPr lang="en-US" dirty="0"/>
              <a:t> by Marie-Lan Nguyen / Public domain</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202444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A28AC4B-805D-4091-A648-61572081C7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14406"/>
            <a:ext cx="12192000" cy="62435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9373A6F-2E1F-4613-8E1D-D68057D29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377" y="614407"/>
            <a:ext cx="3707477" cy="561177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01255" y="702156"/>
            <a:ext cx="3409783" cy="1013800"/>
          </a:xfrm>
        </p:spPr>
        <p:txBody>
          <a:bodyPr>
            <a:normAutofit/>
          </a:bodyPr>
          <a:lstStyle/>
          <a:p>
            <a:r>
              <a:rPr lang="en-US" dirty="0"/>
              <a:t>Cityscape</a:t>
            </a:r>
          </a:p>
        </p:txBody>
      </p:sp>
      <p:sp>
        <p:nvSpPr>
          <p:cNvPr id="3" name="Content Placeholder 2"/>
          <p:cNvSpPr>
            <a:spLocks noGrp="1"/>
          </p:cNvSpPr>
          <p:nvPr>
            <p:ph idx="1"/>
          </p:nvPr>
        </p:nvSpPr>
        <p:spPr>
          <a:xfrm>
            <a:off x="601255" y="1964168"/>
            <a:ext cx="3409782" cy="4036582"/>
          </a:xfrm>
        </p:spPr>
        <p:txBody>
          <a:bodyPr>
            <a:normAutofit/>
          </a:bodyPr>
          <a:lstStyle/>
          <a:p>
            <a:r>
              <a:rPr lang="en-US">
                <a:solidFill>
                  <a:schemeClr val="bg1"/>
                </a:solidFill>
              </a:rPr>
              <a:t>Look in the slide notes below for topics to consider talking about</a:t>
            </a:r>
          </a:p>
        </p:txBody>
      </p:sp>
      <p:pic>
        <p:nvPicPr>
          <p:cNvPr id="4" name="Picture 3" descr="Seamless 360° Panorama from the top viewing platform of the Eiffel Tower, showing all of Paris and the Seine aroun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1522" y="3006660"/>
            <a:ext cx="6489819" cy="865309"/>
          </a:xfrm>
          <a:prstGeom prst="rect">
            <a:avLst/>
          </a:prstGeom>
        </p:spPr>
      </p:pic>
      <p:sp>
        <p:nvSpPr>
          <p:cNvPr id="5" name="Footer PlaceHolder 3"/>
          <p:cNvSpPr>
            <a:spLocks noGrp="1"/>
          </p:cNvSpPr>
          <p:nvPr>
            <p:ph type="ftr" sz="quarter" idx="11"/>
          </p:nvPr>
        </p:nvSpPr>
        <p:spPr>
          <a:xfrm>
            <a:off x="581192" y="6400800"/>
            <a:ext cx="6917210" cy="365125"/>
          </a:xfrm>
        </p:spPr>
        <p:txBody>
          <a:bodyPr>
            <a:normAutofit/>
          </a:bodyPr>
          <a:lstStyle/>
          <a:p>
            <a:pPr>
              <a:spcAft>
                <a:spcPts val="600"/>
              </a:spcAft>
            </a:pPr>
            <a:r>
              <a:rPr lang="en-US" dirty="0">
                <a:hlinkClick r:id="rId4"/>
              </a:rPr>
              <a:t>Photo</a:t>
            </a:r>
            <a:r>
              <a:rPr lang="en-US" dirty="0"/>
              <a:t> by Armin Hornung / </a:t>
            </a:r>
            <a:r>
              <a:rPr lang="en-US" dirty="0">
                <a:hlinkClick r:id="rId5"/>
              </a:rPr>
              <a:t>CC BY-SA 3.0</a:t>
            </a:r>
          </a:p>
        </p:txBody>
      </p:sp>
      <p:sp>
        <p:nvSpPr>
          <p:cNvPr id="15" name="Rectangle 14">
            <a:extLst>
              <a:ext uri="{FF2B5EF4-FFF2-40B4-BE49-F238E27FC236}">
                <a16:creationId xmlns:a16="http://schemas.microsoft.com/office/drawing/2014/main" id="{A6D733BE-061E-4600-B6A3-62A68EF2C6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09770524"/>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QuickStarter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4">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WebEAA</Template>
  <TotalTime>0</TotalTime>
  <Words>1102</Words>
  <Application>Microsoft Office PowerPoint</Application>
  <PresentationFormat>Widescreen</PresentationFormat>
  <Paragraphs>155</Paragraphs>
  <Slides>21</Slides>
  <Notes>12</Notes>
  <HiddenSlides>2</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21</vt:i4>
      </vt:variant>
    </vt:vector>
  </HeadingPairs>
  <TitlesOfParts>
    <vt:vector size="31" baseType="lpstr">
      <vt:lpstr>Arial</vt:lpstr>
      <vt:lpstr>Calibri</vt:lpstr>
      <vt:lpstr>Gill Sans MT</vt:lpstr>
      <vt:lpstr>Segoe UI</vt:lpstr>
      <vt:lpstr>Segoe UI Light</vt:lpstr>
      <vt:lpstr>Segoe UI Semibold</vt:lpstr>
      <vt:lpstr>Segoe UI Semilight</vt:lpstr>
      <vt:lpstr>Wingdings 2</vt:lpstr>
      <vt:lpstr>Dividend</vt:lpstr>
      <vt:lpstr>QuickStarter Theme</vt:lpstr>
      <vt:lpstr>Here's your outline to get started</vt:lpstr>
      <vt:lpstr>Related topics to research</vt:lpstr>
      <vt:lpstr>Paris</vt:lpstr>
      <vt:lpstr>Contents</vt:lpstr>
      <vt:lpstr>Etymology</vt:lpstr>
      <vt:lpstr>History</vt:lpstr>
      <vt:lpstr>Geography</vt:lpstr>
      <vt:lpstr>Administration</vt:lpstr>
      <vt:lpstr>Cityscape</vt:lpstr>
      <vt:lpstr>Demographics</vt:lpstr>
      <vt:lpstr>International organisations</vt:lpstr>
      <vt:lpstr>Economy</vt:lpstr>
      <vt:lpstr>Tourism</vt:lpstr>
      <vt:lpstr>Culture</vt:lpstr>
      <vt:lpstr>Education</vt:lpstr>
      <vt:lpstr>Sports</vt:lpstr>
      <vt:lpstr>Infrastructure</vt:lpstr>
      <vt:lpstr>Healthcare</vt:lpstr>
      <vt:lpstr>Media</vt:lpstr>
      <vt:lpstr>International relations</vt:lpstr>
      <vt:lpstr>Works cited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Here's your outline to get started</dc:title>
  <dc:creator>WO1</dc:creator>
  <cp:lastModifiedBy>WO1</cp:lastModifiedBy>
  <cp:revision>1</cp:revision>
  <dcterms:created xsi:type="dcterms:W3CDTF">2019-08-22T09:19:21Z</dcterms:created>
  <dcterms:modified xsi:type="dcterms:W3CDTF">2019-08-22T09:20:01Z</dcterms:modified>
</cp:coreProperties>
</file>